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snapToObjects="1">
      <p:cViewPr varScale="1">
        <p:scale>
          <a:sx n="77" d="100"/>
          <a:sy n="77" d="100"/>
        </p:scale>
        <p:origin x="17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Body Level One…"/>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0" algn="ctr">
              <a:lnSpc>
                <a:spcPct val="70000"/>
              </a:lnSpc>
              <a:spcBef>
                <a:spcPts val="0"/>
              </a:spcBef>
              <a:buSzTx/>
              <a:buFontTx/>
              <a:buNone/>
              <a:defRPr sz="4800" i="1">
                <a:solidFill>
                  <a:srgbClr val="747676"/>
                </a:solidFill>
              </a:defRPr>
            </a:lvl2pPr>
            <a:lvl3pPr marL="0" indent="0" algn="ctr">
              <a:lnSpc>
                <a:spcPct val="70000"/>
              </a:lnSpc>
              <a:spcBef>
                <a:spcPts val="0"/>
              </a:spcBef>
              <a:buSzTx/>
              <a:buFontTx/>
              <a:buNone/>
              <a:defRPr sz="4800" i="1">
                <a:solidFill>
                  <a:srgbClr val="747676"/>
                </a:solidFill>
              </a:defRPr>
            </a:lvl3pPr>
            <a:lvl4pPr marL="0" indent="0" algn="ctr">
              <a:lnSpc>
                <a:spcPct val="70000"/>
              </a:lnSpc>
              <a:spcBef>
                <a:spcPts val="0"/>
              </a:spcBef>
              <a:buSzTx/>
              <a:buFontTx/>
              <a:buNone/>
              <a:defRPr sz="4800" i="1">
                <a:solidFill>
                  <a:srgbClr val="747676"/>
                </a:solidFill>
              </a:defRPr>
            </a:lvl4pPr>
            <a:lvl5pPr marL="0" indent="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Joe Bloggs"/>
          <p:cNvSpPr txBox="1">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-Joe Bloggs</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63500" y="-139700"/>
            <a:ext cx="13144500" cy="14280952"/>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25400" y="-1130300"/>
            <a:ext cx="13045441" cy="14173329"/>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Line"/>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Body Level One…"/>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lide Number"/>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4191000" y="-12700"/>
            <a:ext cx="9779000" cy="9779000"/>
          </a:xfrm>
          <a:prstGeom prst="rect">
            <a:avLst/>
          </a:prstGeom>
        </p:spPr>
        <p:txBody>
          <a:bodyPr lIns="91439" tIns="45719" rIns="91439" bIns="45719">
            <a:noAutofit/>
          </a:bodyPr>
          <a:lstStyle/>
          <a:p>
            <a:endParaRPr/>
          </a:p>
        </p:txBody>
      </p:sp>
      <p:sp>
        <p:nvSpPr>
          <p:cNvPr id="42" name="Line"/>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Title 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Body Level One…"/>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118295074_2675x2907.jpeg"/>
          <p:cNvSpPr>
            <a:spLocks noGrp="1"/>
          </p:cNvSpPr>
          <p:nvPr>
            <p:ph type="pic" idx="13"/>
          </p:nvPr>
        </p:nvSpPr>
        <p:spPr>
          <a:xfrm>
            <a:off x="-203200" y="-12700"/>
            <a:ext cx="9000805" cy="9779000"/>
          </a:xfrm>
          <a:prstGeom prst="rect">
            <a:avLst/>
          </a:prstGeom>
        </p:spPr>
        <p:txBody>
          <a:bodyPr lIns="91439" tIns="45719" rIns="91439" bIns="45719">
            <a:noAutofit/>
          </a:bodyPr>
          <a:lstStyle/>
          <a:p>
            <a:endParaRPr/>
          </a:p>
        </p:txBody>
      </p:sp>
      <p:sp>
        <p:nvSpPr>
          <p:cNvPr id="72" name="Line"/>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Title Text"/>
          <p:cNvSpPr txBox="1">
            <a:spLocks noGrp="1"/>
          </p:cNvSpPr>
          <p:nvPr>
            <p:ph type="title"/>
          </p:nvPr>
        </p:nvSpPr>
        <p:spPr>
          <a:xfrm>
            <a:off x="7023100" y="723900"/>
            <a:ext cx="5397500" cy="723900"/>
          </a:xfrm>
          <a:prstGeom prst="rect">
            <a:avLst/>
          </a:prstGeom>
        </p:spPr>
        <p:txBody>
          <a:bodyPr/>
          <a:lstStyle/>
          <a:p>
            <a:r>
              <a:t>Title Text</a:t>
            </a:r>
          </a:p>
        </p:txBody>
      </p:sp>
      <p:sp>
        <p:nvSpPr>
          <p:cNvPr id="74" name="Body Level One…"/>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571500" y="508000"/>
            <a:ext cx="7454900" cy="8099439"/>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14"/>
          </p:nvPr>
        </p:nvSpPr>
        <p:spPr>
          <a:xfrm>
            <a:off x="7944067" y="424462"/>
            <a:ext cx="5275146" cy="4559301"/>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15"/>
          </p:nvPr>
        </p:nvSpPr>
        <p:spPr>
          <a:xfrm>
            <a:off x="8102600" y="4267200"/>
            <a:ext cx="4470400" cy="44704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0">
              <a:spcBef>
                <a:spcPts val="1400"/>
              </a:spcBef>
              <a:buSzTx/>
              <a:buFontTx/>
              <a:buNone/>
              <a:defRPr sz="2800" i="1" spc="28"/>
            </a:lvl2pPr>
            <a:lvl3pPr marL="0" indent="0">
              <a:spcBef>
                <a:spcPts val="1400"/>
              </a:spcBef>
              <a:buSzTx/>
              <a:buFontTx/>
              <a:buNone/>
              <a:defRPr sz="2800" i="1" spc="28"/>
            </a:lvl3pPr>
            <a:lvl4pPr marL="0" indent="0">
              <a:spcBef>
                <a:spcPts val="1400"/>
              </a:spcBef>
              <a:buSzTx/>
              <a:buFontTx/>
              <a:buNone/>
              <a:defRPr sz="2800" i="1" spc="28"/>
            </a:lvl4pPr>
            <a:lvl5pPr marL="0" indent="0">
              <a:spcBef>
                <a:spcPts val="1400"/>
              </a:spcBef>
              <a:buSzTx/>
              <a:buFontTx/>
              <a:buNone/>
              <a:defRPr sz="2800" i="1" spc="28"/>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1pPr>
      <a:lvl2pPr marL="0" marR="0" indent="3429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2pPr>
      <a:lvl3pPr marL="0" marR="0" indent="6858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3pPr>
      <a:lvl4pPr marL="0" marR="0" indent="10287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4pPr>
      <a:lvl5pPr marL="0" marR="0" indent="13716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5pPr>
      <a:lvl6pPr marL="0" marR="0" indent="17145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6pPr>
      <a:lvl7pPr marL="0" marR="0" indent="20574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7pPr>
      <a:lvl8pPr marL="0" marR="0" indent="24003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8pPr>
      <a:lvl9pPr marL="0" marR="0" indent="27432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wp3594888.jpg" descr="wp3594888.jpg"/>
          <p:cNvPicPr>
            <a:picLocks noGrp="1" noChangeAspect="1"/>
          </p:cNvPicPr>
          <p:nvPr>
            <p:ph type="pic" idx="13"/>
          </p:nvPr>
        </p:nvPicPr>
        <p:blipFill>
          <a:blip r:embed="rId2"/>
          <a:srcRect l="12500" r="12500"/>
          <a:stretch>
            <a:fillRect/>
          </a:stretch>
        </p:blipFill>
        <p:spPr>
          <a:xfrm>
            <a:off x="0" y="0"/>
            <a:ext cx="13004800" cy="9753600"/>
          </a:xfrm>
          <a:prstGeom prst="rect">
            <a:avLst/>
          </a:prstGeom>
        </p:spPr>
      </p:pic>
      <p:sp>
        <p:nvSpPr>
          <p:cNvPr id="129" name="Rectangle"/>
          <p:cNvSpPr>
            <a:spLocks noGrp="1"/>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130" name="Line"/>
          <p:cNvSpPr>
            <a:spLocks noGrp="1"/>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1" name="atAR GEOGRAPHY 4.1"/>
          <p:cNvSpPr txBox="1">
            <a:spLocks noGrp="1"/>
          </p:cNvSpPr>
          <p:nvPr>
            <p:ph type="title"/>
          </p:nvPr>
        </p:nvSpPr>
        <p:spPr>
          <a:prstGeom prst="rect">
            <a:avLst/>
          </a:prstGeom>
        </p:spPr>
        <p:txBody>
          <a:bodyPr/>
          <a:lstStyle/>
          <a:p>
            <a:r>
              <a:t>atAR GEOGRAPHY 4.1</a:t>
            </a:r>
          </a:p>
        </p:txBody>
      </p:sp>
      <p:sp>
        <p:nvSpPr>
          <p:cNvPr id="132" name="Kimberly Wade-Wear  #19956736"/>
          <p:cNvSpPr txBox="1">
            <a:spLocks noGrp="1"/>
          </p:cNvSpPr>
          <p:nvPr>
            <p:ph type="body" sz="quarter" idx="1"/>
          </p:nvPr>
        </p:nvSpPr>
        <p:spPr>
          <a:prstGeom prst="rect">
            <a:avLst/>
          </a:prstGeom>
        </p:spPr>
        <p:txBody>
          <a:bodyPr/>
          <a:lstStyle/>
          <a:p>
            <a:r>
              <a:t>Kimberly Wade-Wear  #19956736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49-Low+Res.jpg" descr="49-Low+Res.jpg"/>
          <p:cNvPicPr>
            <a:picLocks noGrp="1" noChangeAspect="1"/>
          </p:cNvPicPr>
          <p:nvPr>
            <p:ph type="pic" idx="13"/>
          </p:nvPr>
        </p:nvPicPr>
        <p:blipFill>
          <a:blip r:embed="rId2"/>
          <a:srcRect l="11151" r="44750"/>
          <a:stretch>
            <a:fillRect/>
          </a:stretch>
        </p:blipFill>
        <p:spPr>
          <a:xfrm>
            <a:off x="-1" y="0"/>
            <a:ext cx="6438901" cy="9753600"/>
          </a:xfrm>
          <a:prstGeom prst="rect">
            <a:avLst/>
          </a:prstGeom>
        </p:spPr>
      </p:pic>
      <p:sp>
        <p:nvSpPr>
          <p:cNvPr id="175"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6" name="Agglomeration"/>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Agglomeration </a:t>
            </a:r>
          </a:p>
        </p:txBody>
      </p:sp>
      <p:sp>
        <p:nvSpPr>
          <p:cNvPr id="177" name="Refers to an urban process that involves the grouping together of similar, but not necessarily the same, functions within a given location for mutual benefit. They cluster together due to the benefits of common infrastructure (e.g shared transport links). Industrial function commonly group together, such as the Kwinana industrial area in Perth.…"/>
          <p:cNvSpPr txBox="1">
            <a:spLocks noGrp="1"/>
          </p:cNvSpPr>
          <p:nvPr>
            <p:ph type="body" sz="half" idx="1"/>
          </p:nvPr>
        </p:nvSpPr>
        <p:spPr>
          <a:prstGeom prst="rect">
            <a:avLst/>
          </a:prstGeom>
        </p:spPr>
        <p:txBody>
          <a:bodyPr/>
          <a:lstStyle/>
          <a:p>
            <a:r>
              <a:rPr dirty="0">
                <a:latin typeface="Iowan Old Style Roman" panose="02040602040506020204" pitchFamily="18" charset="77"/>
              </a:rPr>
              <a:t>Refers to an urban process that involves the grouping together of similar, but not necessarily the same, functions within a given location for mutual benefit. They cluster together due to the benefits of common infrastructure (</a:t>
            </a:r>
            <a:r>
              <a:rPr dirty="0" err="1">
                <a:latin typeface="Iowan Old Style Roman" panose="02040602040506020204" pitchFamily="18" charset="77"/>
              </a:rPr>
              <a:t>e.g</a:t>
            </a:r>
            <a:r>
              <a:rPr dirty="0">
                <a:latin typeface="Iowan Old Style Roman" panose="02040602040506020204" pitchFamily="18" charset="77"/>
              </a:rPr>
              <a:t> shared transport links). Industrial function commonly group together, such as the </a:t>
            </a:r>
            <a:r>
              <a:rPr dirty="0" err="1">
                <a:latin typeface="Iowan Old Style Roman" panose="02040602040506020204" pitchFamily="18" charset="77"/>
              </a:rPr>
              <a:t>Kwinana</a:t>
            </a:r>
            <a:r>
              <a:rPr dirty="0">
                <a:latin typeface="Iowan Old Style Roman" panose="02040602040506020204" pitchFamily="18" charset="77"/>
              </a:rPr>
              <a:t> industrial area in Perth.</a:t>
            </a:r>
          </a:p>
          <a:p>
            <a:r>
              <a:rPr dirty="0">
                <a:latin typeface="Iowan Old Style Roman" panose="02040602040506020204" pitchFamily="18" charset="77"/>
              </a:rPr>
              <a:t>King Street, Perth</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q1-perth-hero-c.jpg" descr="q1-perth-hero-c.jpg"/>
          <p:cNvPicPr>
            <a:picLocks noGrp="1" noChangeAspect="1"/>
          </p:cNvPicPr>
          <p:nvPr>
            <p:ph type="pic" idx="13"/>
          </p:nvPr>
        </p:nvPicPr>
        <p:blipFill>
          <a:blip r:embed="rId2"/>
          <a:srcRect t="7835" b="7835"/>
          <a:stretch>
            <a:fillRect/>
          </a:stretch>
        </p:blipFill>
        <p:spPr>
          <a:xfrm>
            <a:off x="6502400" y="0"/>
            <a:ext cx="6505392" cy="9753601"/>
          </a:xfrm>
          <a:prstGeom prst="rect">
            <a:avLst/>
          </a:prstGeom>
        </p:spPr>
      </p:pic>
      <p:sp>
        <p:nvSpPr>
          <p:cNvPr id="180" name="Line"/>
          <p:cNvSpPr>
            <a:spLocks noGrp="1"/>
          </p:cNvSpPr>
          <p:nvPr>
            <p:ph type="body" idx="14"/>
          </p:nvPr>
        </p:nvSpPr>
        <p:spPr>
          <a:xfrm>
            <a:off x="527050" y="1571625"/>
            <a:ext cx="5397501"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81" name="Planning"/>
          <p:cNvSpPr txBox="1">
            <a:spLocks noGrp="1"/>
          </p:cNvSpPr>
          <p:nvPr>
            <p:ph type="title"/>
          </p:nvPr>
        </p:nvSpPr>
        <p:spPr>
          <a:xfrm>
            <a:off x="527050" y="720725"/>
            <a:ext cx="5397501" cy="723901"/>
          </a:xfrm>
          <a:prstGeom prst="rect">
            <a:avLst/>
          </a:prstGeom>
        </p:spPr>
        <p:txBody>
          <a:bodyPr>
            <a:normAutofit fontScale="90000"/>
          </a:bodyPr>
          <a:lstStyle>
            <a:lvl1pPr defTabSz="543305">
              <a:spcBef>
                <a:spcPts val="2100"/>
              </a:spcBef>
              <a:defRPr sz="4836"/>
            </a:lvl1pPr>
          </a:lstStyle>
          <a:p>
            <a:r>
              <a:t>Planning</a:t>
            </a:r>
          </a:p>
        </p:txBody>
      </p:sp>
      <p:sp>
        <p:nvSpPr>
          <p:cNvPr id="182" name="Refers to an urban process that determines what, when and how urban land uses are implemented. It attempts to group together compatible land uses, such as industry (e.g agglomeration), establish the separation of incompatible land uses and ensure there is a dispersed pattern of services throughout the urban area.…"/>
          <p:cNvSpPr txBox="1">
            <a:spLocks noGrp="1"/>
          </p:cNvSpPr>
          <p:nvPr>
            <p:ph type="body" sz="half" idx="1"/>
          </p:nvPr>
        </p:nvSpPr>
        <p:spPr>
          <a:xfrm>
            <a:off x="287941" y="1806575"/>
            <a:ext cx="6046157" cy="7673086"/>
          </a:xfrm>
          <a:prstGeom prst="rect">
            <a:avLst/>
          </a:prstGeom>
        </p:spPr>
        <p:txBody>
          <a:bodyPr/>
          <a:lstStyle/>
          <a:p>
            <a:r>
              <a:rPr dirty="0">
                <a:latin typeface="Iowan Old Style Roman" panose="02040602040506020204" pitchFamily="18" charset="77"/>
              </a:rPr>
              <a:t>Refers to an urban process that determines what, when and how urban land uses are implemented. It attempts to group together compatible land uses, such as industry (</a:t>
            </a:r>
            <a:r>
              <a:rPr dirty="0" err="1">
                <a:latin typeface="Iowan Old Style Roman" panose="02040602040506020204" pitchFamily="18" charset="77"/>
              </a:rPr>
              <a:t>e.g</a:t>
            </a:r>
            <a:r>
              <a:rPr dirty="0">
                <a:latin typeface="Iowan Old Style Roman" panose="02040602040506020204" pitchFamily="18" charset="77"/>
              </a:rPr>
              <a:t> agglomeration), establish the separation of incompatible land uses and ensure there is a dispersed pattern of services throughout the urban area.</a:t>
            </a:r>
          </a:p>
          <a:p>
            <a:r>
              <a:rPr dirty="0">
                <a:latin typeface="Iowan Old Style Roman" panose="02040602040506020204" pitchFamily="18" charset="77"/>
              </a:rPr>
              <a:t>Directions 2031 and Beyond predict future population growth and distribute land use zones accordingly </a:t>
            </a:r>
          </a:p>
        </p:txBody>
      </p:sp>
      <p:sp>
        <p:nvSpPr>
          <p:cNvPr id="2" name="TextBox 1">
            <a:extLst>
              <a:ext uri="{FF2B5EF4-FFF2-40B4-BE49-F238E27FC236}">
                <a16:creationId xmlns:a16="http://schemas.microsoft.com/office/drawing/2014/main" id="{F58031BF-B803-2C47-A538-5584F4B4B1CA}"/>
              </a:ext>
            </a:extLst>
          </p:cNvPr>
          <p:cNvSpPr txBox="1"/>
          <p:nvPr/>
        </p:nvSpPr>
        <p:spPr>
          <a:xfrm>
            <a:off x="1629295" y="8887245"/>
            <a:ext cx="102657" cy="7130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1400"/>
              </a:spcBef>
              <a:spcAft>
                <a:spcPts val="0"/>
              </a:spcAft>
              <a:buClrTx/>
              <a:buSzTx/>
              <a:buFontTx/>
              <a:buNone/>
              <a:tabLst/>
            </a:pPr>
            <a:endParaRPr kumimoji="0" lang="en-US" sz="2800" b="0" i="1" u="none" strike="noStrike" cap="none" spc="28" normalizeH="0" baseline="0" dirty="0">
              <a:ln>
                <a:noFill/>
              </a:ln>
              <a:solidFill>
                <a:srgbClr val="5C5C5C"/>
              </a:solidFill>
              <a:effectLst/>
              <a:uFillTx/>
              <a:latin typeface="Iowan Old Style"/>
              <a:ea typeface="Iowan Old Style"/>
              <a:cs typeface="Iowan Old Style"/>
              <a:sym typeface="Iowan Old Style"/>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phone-x-4k-wallpapers-new-york-city-street-reflection-motion-blur-dark-4k-gp-1080x1920-download-free_c36bd10072c640c5262ba96fca960708_raw.jpg" descr="iphone-x-4k-wallpapers-new-york-city-street-reflection-motion-blur-dark-4k-gp-1080x1920-download-free_c36bd10072c640c5262ba96fca960708_raw.jpg"/>
          <p:cNvPicPr>
            <a:picLocks noGrp="1" noChangeAspect="1"/>
          </p:cNvPicPr>
          <p:nvPr>
            <p:ph type="pic" idx="13"/>
          </p:nvPr>
        </p:nvPicPr>
        <p:blipFill>
          <a:blip r:embed="rId2"/>
          <a:srcRect t="7396" b="7396"/>
          <a:stretch>
            <a:fillRect/>
          </a:stretch>
        </p:blipFill>
        <p:spPr>
          <a:xfrm>
            <a:off x="0" y="0"/>
            <a:ext cx="6438900" cy="9753600"/>
          </a:xfrm>
          <a:prstGeom prst="rect">
            <a:avLst/>
          </a:prstGeom>
        </p:spPr>
      </p:pic>
      <p:sp>
        <p:nvSpPr>
          <p:cNvPr id="135"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6" name="Syllabus points"/>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Syllabus points</a:t>
            </a:r>
          </a:p>
        </p:txBody>
      </p:sp>
      <p:sp>
        <p:nvSpPr>
          <p:cNvPr id="137" name="the process of urbanisation…"/>
          <p:cNvSpPr txBox="1">
            <a:spLocks noGrp="1"/>
          </p:cNvSpPr>
          <p:nvPr>
            <p:ph type="body" sz="half" idx="1"/>
          </p:nvPr>
        </p:nvSpPr>
        <p:spPr>
          <a:prstGeom prst="rect">
            <a:avLst/>
          </a:prstGeom>
        </p:spPr>
        <p:txBody>
          <a:bodyPr/>
          <a:lstStyle/>
          <a:p>
            <a:r>
              <a:rPr dirty="0">
                <a:latin typeface="Iowan Old Style Roman" panose="02040602040506020204" pitchFamily="18" charset="77"/>
              </a:rPr>
              <a:t>the process of </a:t>
            </a:r>
            <a:r>
              <a:rPr dirty="0" err="1">
                <a:latin typeface="Iowan Old Style Roman" panose="02040602040506020204" pitchFamily="18" charset="77"/>
              </a:rPr>
              <a:t>urbanisation</a:t>
            </a:r>
            <a:r>
              <a:rPr dirty="0">
                <a:latin typeface="Iowan Old Style Roman" panose="02040602040506020204" pitchFamily="18" charset="77"/>
              </a:rPr>
              <a:t> </a:t>
            </a:r>
          </a:p>
          <a:p>
            <a:r>
              <a:rPr dirty="0">
                <a:latin typeface="Iowan Old Style Roman" panose="02040602040506020204" pitchFamily="18" charset="77"/>
              </a:rPr>
              <a:t>the processes of urban sprawl, invasion and succession, renewal, planning, land use competition, inertia and agglomeration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0" name="Urbanisation"/>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Urbanisation</a:t>
            </a:r>
          </a:p>
        </p:txBody>
      </p:sp>
      <p:sp>
        <p:nvSpPr>
          <p:cNvPr id="141" name="Urbanisation refers to the overall increase in the proportion or urban dwellers in a region compared to the percentage of rural dwellers in that region over time. This is often linked to a population movement of people as they leave rural areas and relocate to urban areas due to various push-pull factors.…"/>
          <p:cNvSpPr txBox="1">
            <a:spLocks noGrp="1"/>
          </p:cNvSpPr>
          <p:nvPr>
            <p:ph type="body" idx="1"/>
          </p:nvPr>
        </p:nvSpPr>
        <p:spPr>
          <a:prstGeom prst="rect">
            <a:avLst/>
          </a:prstGeom>
        </p:spPr>
        <p:txBody>
          <a:bodyPr/>
          <a:lstStyle/>
          <a:p>
            <a:r>
              <a:rPr dirty="0" err="1">
                <a:latin typeface="Iowan Old Style Roman" panose="02040602040506020204" pitchFamily="18" charset="77"/>
              </a:rPr>
              <a:t>Urbanisation</a:t>
            </a:r>
            <a:r>
              <a:rPr dirty="0">
                <a:latin typeface="Iowan Old Style Roman" panose="02040602040506020204" pitchFamily="18" charset="77"/>
              </a:rPr>
              <a:t> refers to the overall increase in the proportion or urban dwellers in a region compared to the percentage of rural dwellers in that region over time. This is often linked to a population movement of people as they leave rural areas and relocate to urban areas due to various push-pull factors.</a:t>
            </a:r>
          </a:p>
          <a:p>
            <a:r>
              <a:rPr dirty="0">
                <a:latin typeface="Iowan Old Style Roman" panose="02040602040506020204" pitchFamily="18" charset="77"/>
              </a:rPr>
              <a:t>This trend is evident in India where 11.4% of the population lived in urban areas in 1901, had increased to 28.53% by 2001 and further increased to 31.16% by 2011.</a:t>
            </a:r>
          </a:p>
          <a:p>
            <a:r>
              <a:rPr dirty="0">
                <a:latin typeface="Iowan Old Style Roman" panose="02040602040506020204" pitchFamily="18" charset="77"/>
              </a:rPr>
              <a:t>There does not necessarily have to be a decline in rural population numbers but simply the overall proportion of urban dwellers has to increase over time. </a:t>
            </a:r>
          </a:p>
        </p:txBody>
      </p:sp>
      <p:pic>
        <p:nvPicPr>
          <p:cNvPr id="142" name="office-building-outline-icon-pixel-perfect-lushik.jpg" descr="office-building-outline-icon-pixel-perfect-lushik.jpg"/>
          <p:cNvPicPr>
            <a:picLocks noChangeAspect="1"/>
          </p:cNvPicPr>
          <p:nvPr/>
        </p:nvPicPr>
        <p:blipFill>
          <a:blip r:embed="rId2"/>
          <a:srcRect r="6" b="6"/>
          <a:stretch>
            <a:fillRect/>
          </a:stretch>
        </p:blipFill>
        <p:spPr>
          <a:xfrm>
            <a:off x="10585549" y="7218660"/>
            <a:ext cx="2529682" cy="2529682"/>
          </a:xfrm>
          <a:custGeom>
            <a:avLst/>
            <a:gdLst/>
            <a:ahLst/>
            <a:cxnLst>
              <a:cxn ang="0">
                <a:pos x="wd2" y="hd2"/>
              </a:cxn>
              <a:cxn ang="5400000">
                <a:pos x="wd2" y="hd2"/>
              </a:cxn>
              <a:cxn ang="10800000">
                <a:pos x="wd2" y="hd2"/>
              </a:cxn>
              <a:cxn ang="16200000">
                <a:pos x="wd2" y="hd2"/>
              </a:cxn>
            </a:cxnLst>
            <a:rect l="0" t="0" r="r" b="b"/>
            <a:pathLst>
              <a:path w="21600" h="21600" extrusionOk="0">
                <a:moveTo>
                  <a:pt x="132" y="0"/>
                </a:moveTo>
                <a:cubicBezTo>
                  <a:pt x="7" y="0"/>
                  <a:pt x="0" y="7"/>
                  <a:pt x="0" y="132"/>
                </a:cubicBezTo>
                <a:cubicBezTo>
                  <a:pt x="0" y="257"/>
                  <a:pt x="7" y="261"/>
                  <a:pt x="132" y="261"/>
                </a:cubicBezTo>
                <a:cubicBezTo>
                  <a:pt x="257" y="261"/>
                  <a:pt x="261" y="257"/>
                  <a:pt x="261" y="132"/>
                </a:cubicBezTo>
                <a:cubicBezTo>
                  <a:pt x="261" y="7"/>
                  <a:pt x="257" y="0"/>
                  <a:pt x="132" y="0"/>
                </a:cubicBezTo>
                <a:close/>
                <a:moveTo>
                  <a:pt x="21471" y="0"/>
                </a:moveTo>
                <a:cubicBezTo>
                  <a:pt x="21346" y="0"/>
                  <a:pt x="21339" y="7"/>
                  <a:pt x="21339" y="132"/>
                </a:cubicBezTo>
                <a:cubicBezTo>
                  <a:pt x="21339" y="257"/>
                  <a:pt x="21346" y="261"/>
                  <a:pt x="21471" y="261"/>
                </a:cubicBezTo>
                <a:cubicBezTo>
                  <a:pt x="21596" y="261"/>
                  <a:pt x="21600" y="257"/>
                  <a:pt x="21600" y="132"/>
                </a:cubicBezTo>
                <a:cubicBezTo>
                  <a:pt x="21600" y="7"/>
                  <a:pt x="21596" y="0"/>
                  <a:pt x="21471" y="0"/>
                </a:cubicBezTo>
                <a:close/>
                <a:moveTo>
                  <a:pt x="10980" y="2728"/>
                </a:moveTo>
                <a:cubicBezTo>
                  <a:pt x="10779" y="2724"/>
                  <a:pt x="10607" y="2731"/>
                  <a:pt x="10597" y="2742"/>
                </a:cubicBezTo>
                <a:cubicBezTo>
                  <a:pt x="10586" y="2752"/>
                  <a:pt x="10571" y="2803"/>
                  <a:pt x="10563" y="2853"/>
                </a:cubicBezTo>
                <a:cubicBezTo>
                  <a:pt x="10552" y="2918"/>
                  <a:pt x="10528" y="2942"/>
                  <a:pt x="10478" y="2935"/>
                </a:cubicBezTo>
                <a:cubicBezTo>
                  <a:pt x="10319" y="2911"/>
                  <a:pt x="10200" y="2905"/>
                  <a:pt x="10200" y="2918"/>
                </a:cubicBezTo>
                <a:cubicBezTo>
                  <a:pt x="10200" y="2925"/>
                  <a:pt x="10216" y="2963"/>
                  <a:pt x="10237" y="3002"/>
                </a:cubicBezTo>
                <a:cubicBezTo>
                  <a:pt x="10269" y="3062"/>
                  <a:pt x="10258" y="3084"/>
                  <a:pt x="10160" y="3135"/>
                </a:cubicBezTo>
                <a:cubicBezTo>
                  <a:pt x="10075" y="3178"/>
                  <a:pt x="10030" y="3184"/>
                  <a:pt x="10000" y="3155"/>
                </a:cubicBezTo>
                <a:cubicBezTo>
                  <a:pt x="9953" y="3108"/>
                  <a:pt x="9824" y="3097"/>
                  <a:pt x="9824" y="3141"/>
                </a:cubicBezTo>
                <a:cubicBezTo>
                  <a:pt x="9824" y="3158"/>
                  <a:pt x="9844" y="3192"/>
                  <a:pt x="9868" y="3216"/>
                </a:cubicBezTo>
                <a:cubicBezTo>
                  <a:pt x="9927" y="3275"/>
                  <a:pt x="9834" y="3310"/>
                  <a:pt x="9607" y="3314"/>
                </a:cubicBezTo>
                <a:cubicBezTo>
                  <a:pt x="9449" y="3317"/>
                  <a:pt x="9435" y="3327"/>
                  <a:pt x="9434" y="3412"/>
                </a:cubicBezTo>
                <a:cubicBezTo>
                  <a:pt x="9433" y="3505"/>
                  <a:pt x="9429" y="3507"/>
                  <a:pt x="9136" y="3497"/>
                </a:cubicBezTo>
                <a:cubicBezTo>
                  <a:pt x="8858" y="3488"/>
                  <a:pt x="8843" y="3491"/>
                  <a:pt x="8862" y="3562"/>
                </a:cubicBezTo>
                <a:cubicBezTo>
                  <a:pt x="8890" y="3672"/>
                  <a:pt x="8821" y="3698"/>
                  <a:pt x="8540" y="3690"/>
                </a:cubicBezTo>
                <a:cubicBezTo>
                  <a:pt x="8285" y="3683"/>
                  <a:pt x="8252" y="3698"/>
                  <a:pt x="8333" y="3778"/>
                </a:cubicBezTo>
                <a:cubicBezTo>
                  <a:pt x="8366" y="3812"/>
                  <a:pt x="8355" y="3831"/>
                  <a:pt x="8286" y="3856"/>
                </a:cubicBezTo>
                <a:cubicBezTo>
                  <a:pt x="8236" y="3875"/>
                  <a:pt x="8175" y="3883"/>
                  <a:pt x="8150" y="3873"/>
                </a:cubicBezTo>
                <a:cubicBezTo>
                  <a:pt x="8114" y="3860"/>
                  <a:pt x="8104" y="4338"/>
                  <a:pt x="8103" y="6042"/>
                </a:cubicBezTo>
                <a:cubicBezTo>
                  <a:pt x="8101" y="8422"/>
                  <a:pt x="8105" y="8371"/>
                  <a:pt x="7899" y="8302"/>
                </a:cubicBezTo>
                <a:cubicBezTo>
                  <a:pt x="7775" y="8261"/>
                  <a:pt x="7756" y="8199"/>
                  <a:pt x="7865" y="8184"/>
                </a:cubicBezTo>
                <a:cubicBezTo>
                  <a:pt x="8002" y="8164"/>
                  <a:pt x="7963" y="8120"/>
                  <a:pt x="7801" y="8113"/>
                </a:cubicBezTo>
                <a:cubicBezTo>
                  <a:pt x="7718" y="8109"/>
                  <a:pt x="7658" y="8119"/>
                  <a:pt x="7669" y="8136"/>
                </a:cubicBezTo>
                <a:cubicBezTo>
                  <a:pt x="7722" y="8223"/>
                  <a:pt x="7613" y="8209"/>
                  <a:pt x="7242" y="8079"/>
                </a:cubicBezTo>
                <a:cubicBezTo>
                  <a:pt x="7202" y="8065"/>
                  <a:pt x="7201" y="8052"/>
                  <a:pt x="7235" y="8011"/>
                </a:cubicBezTo>
                <a:cubicBezTo>
                  <a:pt x="7294" y="7940"/>
                  <a:pt x="7184" y="7904"/>
                  <a:pt x="6974" y="7930"/>
                </a:cubicBezTo>
                <a:cubicBezTo>
                  <a:pt x="6782" y="7953"/>
                  <a:pt x="6673" y="7903"/>
                  <a:pt x="6693" y="7801"/>
                </a:cubicBezTo>
                <a:cubicBezTo>
                  <a:pt x="6702" y="7755"/>
                  <a:pt x="6689" y="7725"/>
                  <a:pt x="6656" y="7723"/>
                </a:cubicBezTo>
                <a:cubicBezTo>
                  <a:pt x="6434" y="7708"/>
                  <a:pt x="6395" y="7713"/>
                  <a:pt x="6395" y="7770"/>
                </a:cubicBezTo>
                <a:cubicBezTo>
                  <a:pt x="6394" y="7867"/>
                  <a:pt x="6340" y="7892"/>
                  <a:pt x="6056" y="7930"/>
                </a:cubicBezTo>
                <a:cubicBezTo>
                  <a:pt x="5948" y="7944"/>
                  <a:pt x="5950" y="7946"/>
                  <a:pt x="5998" y="8004"/>
                </a:cubicBezTo>
                <a:cubicBezTo>
                  <a:pt x="6062" y="8081"/>
                  <a:pt x="5986" y="8114"/>
                  <a:pt x="5768" y="8109"/>
                </a:cubicBezTo>
                <a:cubicBezTo>
                  <a:pt x="5621" y="8106"/>
                  <a:pt x="5588" y="8118"/>
                  <a:pt x="5588" y="8170"/>
                </a:cubicBezTo>
                <a:cubicBezTo>
                  <a:pt x="5588" y="8261"/>
                  <a:pt x="5515" y="8323"/>
                  <a:pt x="5442" y="8296"/>
                </a:cubicBezTo>
                <a:cubicBezTo>
                  <a:pt x="5390" y="8276"/>
                  <a:pt x="5390" y="8281"/>
                  <a:pt x="5432" y="8333"/>
                </a:cubicBezTo>
                <a:cubicBezTo>
                  <a:pt x="5474" y="8385"/>
                  <a:pt x="5469" y="8403"/>
                  <a:pt x="5395" y="8445"/>
                </a:cubicBezTo>
                <a:cubicBezTo>
                  <a:pt x="5347" y="8472"/>
                  <a:pt x="5246" y="8496"/>
                  <a:pt x="5175" y="8496"/>
                </a:cubicBezTo>
                <a:cubicBezTo>
                  <a:pt x="5074" y="8496"/>
                  <a:pt x="5043" y="8512"/>
                  <a:pt x="5032" y="8570"/>
                </a:cubicBezTo>
                <a:cubicBezTo>
                  <a:pt x="5011" y="8685"/>
                  <a:pt x="4947" y="8749"/>
                  <a:pt x="4900" y="8702"/>
                </a:cubicBezTo>
                <a:cubicBezTo>
                  <a:pt x="4829" y="8631"/>
                  <a:pt x="4672" y="8657"/>
                  <a:pt x="4632" y="8746"/>
                </a:cubicBezTo>
                <a:cubicBezTo>
                  <a:pt x="4612" y="8792"/>
                  <a:pt x="4560" y="8847"/>
                  <a:pt x="4517" y="8868"/>
                </a:cubicBezTo>
                <a:cubicBezTo>
                  <a:pt x="4474" y="8890"/>
                  <a:pt x="4445" y="8926"/>
                  <a:pt x="4453" y="8950"/>
                </a:cubicBezTo>
                <a:cubicBezTo>
                  <a:pt x="4472" y="9008"/>
                  <a:pt x="4310" y="9119"/>
                  <a:pt x="4260" y="9082"/>
                </a:cubicBezTo>
                <a:cubicBezTo>
                  <a:pt x="4238" y="9066"/>
                  <a:pt x="4197" y="9054"/>
                  <a:pt x="4172" y="9058"/>
                </a:cubicBezTo>
                <a:cubicBezTo>
                  <a:pt x="4146" y="9062"/>
                  <a:pt x="4106" y="9069"/>
                  <a:pt x="4083" y="9072"/>
                </a:cubicBezTo>
                <a:cubicBezTo>
                  <a:pt x="4060" y="9074"/>
                  <a:pt x="4049" y="9108"/>
                  <a:pt x="4060" y="9150"/>
                </a:cubicBezTo>
                <a:cubicBezTo>
                  <a:pt x="4073" y="9200"/>
                  <a:pt x="4052" y="9244"/>
                  <a:pt x="3999" y="9282"/>
                </a:cubicBezTo>
                <a:cubicBezTo>
                  <a:pt x="3926" y="9333"/>
                  <a:pt x="3913" y="9333"/>
                  <a:pt x="3873" y="9278"/>
                </a:cubicBezTo>
                <a:cubicBezTo>
                  <a:pt x="3817" y="9202"/>
                  <a:pt x="3690" y="9225"/>
                  <a:pt x="3704" y="9309"/>
                </a:cubicBezTo>
                <a:cubicBezTo>
                  <a:pt x="3716" y="9377"/>
                  <a:pt x="3583" y="9467"/>
                  <a:pt x="3524" y="9431"/>
                </a:cubicBezTo>
                <a:cubicBezTo>
                  <a:pt x="3486" y="9407"/>
                  <a:pt x="3472" y="9460"/>
                  <a:pt x="3507" y="9495"/>
                </a:cubicBezTo>
                <a:cubicBezTo>
                  <a:pt x="3535" y="9523"/>
                  <a:pt x="3529" y="18036"/>
                  <a:pt x="3501" y="18242"/>
                </a:cubicBezTo>
                <a:cubicBezTo>
                  <a:pt x="3479" y="18397"/>
                  <a:pt x="3484" y="18415"/>
                  <a:pt x="3555" y="18415"/>
                </a:cubicBezTo>
                <a:cubicBezTo>
                  <a:pt x="3598" y="18415"/>
                  <a:pt x="3644" y="18398"/>
                  <a:pt x="3656" y="18377"/>
                </a:cubicBezTo>
                <a:cubicBezTo>
                  <a:pt x="3688" y="18326"/>
                  <a:pt x="6549" y="18326"/>
                  <a:pt x="6581" y="18377"/>
                </a:cubicBezTo>
                <a:cubicBezTo>
                  <a:pt x="6623" y="18446"/>
                  <a:pt x="6723" y="18418"/>
                  <a:pt x="6703" y="18343"/>
                </a:cubicBezTo>
                <a:cubicBezTo>
                  <a:pt x="6676" y="18240"/>
                  <a:pt x="6744" y="18137"/>
                  <a:pt x="6805" y="18188"/>
                </a:cubicBezTo>
                <a:cubicBezTo>
                  <a:pt x="6844" y="18220"/>
                  <a:pt x="6854" y="18180"/>
                  <a:pt x="6849" y="17991"/>
                </a:cubicBezTo>
                <a:cubicBezTo>
                  <a:pt x="6845" y="17862"/>
                  <a:pt x="6851" y="17597"/>
                  <a:pt x="6862" y="17401"/>
                </a:cubicBezTo>
                <a:cubicBezTo>
                  <a:pt x="6881" y="17077"/>
                  <a:pt x="6889" y="17046"/>
                  <a:pt x="6957" y="17045"/>
                </a:cubicBezTo>
                <a:cubicBezTo>
                  <a:pt x="6998" y="17045"/>
                  <a:pt x="7062" y="17058"/>
                  <a:pt x="7099" y="17076"/>
                </a:cubicBezTo>
                <a:cubicBezTo>
                  <a:pt x="7162" y="17105"/>
                  <a:pt x="7168" y="17153"/>
                  <a:pt x="7157" y="17608"/>
                </a:cubicBezTo>
                <a:lnTo>
                  <a:pt x="7144" y="18110"/>
                </a:lnTo>
                <a:lnTo>
                  <a:pt x="7245" y="18167"/>
                </a:lnTo>
                <a:cubicBezTo>
                  <a:pt x="7314" y="18207"/>
                  <a:pt x="7339" y="18247"/>
                  <a:pt x="7327" y="18296"/>
                </a:cubicBezTo>
                <a:cubicBezTo>
                  <a:pt x="7304" y="18381"/>
                  <a:pt x="7377" y="18439"/>
                  <a:pt x="7435" y="18381"/>
                </a:cubicBezTo>
                <a:cubicBezTo>
                  <a:pt x="7487" y="18329"/>
                  <a:pt x="7638" y="18327"/>
                  <a:pt x="7669" y="18377"/>
                </a:cubicBezTo>
                <a:cubicBezTo>
                  <a:pt x="7682" y="18398"/>
                  <a:pt x="7722" y="18415"/>
                  <a:pt x="7757" y="18415"/>
                </a:cubicBezTo>
                <a:cubicBezTo>
                  <a:pt x="7815" y="18415"/>
                  <a:pt x="7820" y="18354"/>
                  <a:pt x="7808" y="17757"/>
                </a:cubicBezTo>
                <a:cubicBezTo>
                  <a:pt x="7801" y="17396"/>
                  <a:pt x="7803" y="17075"/>
                  <a:pt x="7814" y="17045"/>
                </a:cubicBezTo>
                <a:cubicBezTo>
                  <a:pt x="7831" y="17003"/>
                  <a:pt x="7856" y="17001"/>
                  <a:pt x="7947" y="17035"/>
                </a:cubicBezTo>
                <a:cubicBezTo>
                  <a:pt x="8090" y="17090"/>
                  <a:pt x="8240" y="17028"/>
                  <a:pt x="8258" y="16907"/>
                </a:cubicBezTo>
                <a:cubicBezTo>
                  <a:pt x="8267" y="16852"/>
                  <a:pt x="8292" y="16827"/>
                  <a:pt x="8326" y="16835"/>
                </a:cubicBezTo>
                <a:cubicBezTo>
                  <a:pt x="8357" y="16843"/>
                  <a:pt x="8437" y="16854"/>
                  <a:pt x="8506" y="16863"/>
                </a:cubicBezTo>
                <a:cubicBezTo>
                  <a:pt x="8615" y="16876"/>
                  <a:pt x="8628" y="16869"/>
                  <a:pt x="8607" y="16805"/>
                </a:cubicBezTo>
                <a:cubicBezTo>
                  <a:pt x="8583" y="16729"/>
                  <a:pt x="8638" y="16671"/>
                  <a:pt x="8736" y="16669"/>
                </a:cubicBezTo>
                <a:cubicBezTo>
                  <a:pt x="8767" y="16669"/>
                  <a:pt x="8797" y="16636"/>
                  <a:pt x="8804" y="16595"/>
                </a:cubicBezTo>
                <a:cubicBezTo>
                  <a:pt x="8830" y="16435"/>
                  <a:pt x="8846" y="16413"/>
                  <a:pt x="8906" y="16463"/>
                </a:cubicBezTo>
                <a:cubicBezTo>
                  <a:pt x="8973" y="16519"/>
                  <a:pt x="8972" y="16525"/>
                  <a:pt x="8980" y="16293"/>
                </a:cubicBezTo>
                <a:cubicBezTo>
                  <a:pt x="8986" y="16119"/>
                  <a:pt x="8993" y="16108"/>
                  <a:pt x="9089" y="16097"/>
                </a:cubicBezTo>
                <a:cubicBezTo>
                  <a:pt x="9175" y="16087"/>
                  <a:pt x="9184" y="16075"/>
                  <a:pt x="9146" y="16029"/>
                </a:cubicBezTo>
                <a:cubicBezTo>
                  <a:pt x="9117" y="15993"/>
                  <a:pt x="9113" y="15961"/>
                  <a:pt x="9136" y="15937"/>
                </a:cubicBezTo>
                <a:cubicBezTo>
                  <a:pt x="9159" y="15915"/>
                  <a:pt x="10082" y="15904"/>
                  <a:pt x="11610" y="15910"/>
                </a:cubicBezTo>
                <a:lnTo>
                  <a:pt x="14043" y="15920"/>
                </a:lnTo>
                <a:lnTo>
                  <a:pt x="14043" y="16856"/>
                </a:lnTo>
                <a:lnTo>
                  <a:pt x="14043" y="17794"/>
                </a:lnTo>
                <a:lnTo>
                  <a:pt x="13257" y="17794"/>
                </a:lnTo>
                <a:cubicBezTo>
                  <a:pt x="12759" y="17794"/>
                  <a:pt x="12469" y="17781"/>
                  <a:pt x="12467" y="17757"/>
                </a:cubicBezTo>
                <a:cubicBezTo>
                  <a:pt x="12465" y="17737"/>
                  <a:pt x="12449" y="17689"/>
                  <a:pt x="12433" y="17652"/>
                </a:cubicBezTo>
                <a:cubicBezTo>
                  <a:pt x="12417" y="17616"/>
                  <a:pt x="12412" y="17351"/>
                  <a:pt x="12420" y="17062"/>
                </a:cubicBezTo>
                <a:cubicBezTo>
                  <a:pt x="12430" y="16677"/>
                  <a:pt x="12421" y="16542"/>
                  <a:pt x="12389" y="16554"/>
                </a:cubicBezTo>
                <a:cubicBezTo>
                  <a:pt x="12332" y="16576"/>
                  <a:pt x="12264" y="16502"/>
                  <a:pt x="12264" y="16419"/>
                </a:cubicBezTo>
                <a:cubicBezTo>
                  <a:pt x="12264" y="16355"/>
                  <a:pt x="12194" y="16351"/>
                  <a:pt x="11047" y="16351"/>
                </a:cubicBezTo>
                <a:lnTo>
                  <a:pt x="9831" y="16351"/>
                </a:lnTo>
                <a:lnTo>
                  <a:pt x="9817" y="16456"/>
                </a:lnTo>
                <a:cubicBezTo>
                  <a:pt x="9809" y="16530"/>
                  <a:pt x="9786" y="16558"/>
                  <a:pt x="9733" y="16558"/>
                </a:cubicBezTo>
                <a:cubicBezTo>
                  <a:pt x="9661" y="16558"/>
                  <a:pt x="9660" y="16579"/>
                  <a:pt x="9672" y="17103"/>
                </a:cubicBezTo>
                <a:cubicBezTo>
                  <a:pt x="9682" y="17565"/>
                  <a:pt x="9674" y="17658"/>
                  <a:pt x="9624" y="17700"/>
                </a:cubicBezTo>
                <a:cubicBezTo>
                  <a:pt x="9579" y="17737"/>
                  <a:pt x="9429" y="17744"/>
                  <a:pt x="9018" y="17733"/>
                </a:cubicBezTo>
                <a:cubicBezTo>
                  <a:pt x="8546" y="17721"/>
                  <a:pt x="8474" y="17725"/>
                  <a:pt x="8482" y="17774"/>
                </a:cubicBezTo>
                <a:cubicBezTo>
                  <a:pt x="8497" y="17864"/>
                  <a:pt x="8445" y="17921"/>
                  <a:pt x="8363" y="17899"/>
                </a:cubicBezTo>
                <a:cubicBezTo>
                  <a:pt x="8294" y="17881"/>
                  <a:pt x="8289" y="17899"/>
                  <a:pt x="8289" y="18127"/>
                </a:cubicBezTo>
                <a:cubicBezTo>
                  <a:pt x="8289" y="18328"/>
                  <a:pt x="8300" y="18374"/>
                  <a:pt x="8353" y="18391"/>
                </a:cubicBezTo>
                <a:cubicBezTo>
                  <a:pt x="8430" y="18414"/>
                  <a:pt x="8536" y="18401"/>
                  <a:pt x="8574" y="18364"/>
                </a:cubicBezTo>
                <a:cubicBezTo>
                  <a:pt x="8588" y="18349"/>
                  <a:pt x="10450" y="18340"/>
                  <a:pt x="12711" y="18340"/>
                </a:cubicBezTo>
                <a:cubicBezTo>
                  <a:pt x="15775" y="18340"/>
                  <a:pt x="16834" y="18348"/>
                  <a:pt x="16866" y="18381"/>
                </a:cubicBezTo>
                <a:cubicBezTo>
                  <a:pt x="16899" y="18413"/>
                  <a:pt x="16922" y="18417"/>
                  <a:pt x="16961" y="18384"/>
                </a:cubicBezTo>
                <a:cubicBezTo>
                  <a:pt x="16989" y="18360"/>
                  <a:pt x="17023" y="18348"/>
                  <a:pt x="17032" y="18357"/>
                </a:cubicBezTo>
                <a:cubicBezTo>
                  <a:pt x="17041" y="18366"/>
                  <a:pt x="17051" y="18261"/>
                  <a:pt x="17056" y="18127"/>
                </a:cubicBezTo>
                <a:cubicBezTo>
                  <a:pt x="17062" y="17941"/>
                  <a:pt x="17054" y="17887"/>
                  <a:pt x="17018" y="17899"/>
                </a:cubicBezTo>
                <a:cubicBezTo>
                  <a:pt x="16940" y="17928"/>
                  <a:pt x="16844" y="17859"/>
                  <a:pt x="16863" y="17788"/>
                </a:cubicBezTo>
                <a:cubicBezTo>
                  <a:pt x="16879" y="17725"/>
                  <a:pt x="16820" y="17722"/>
                  <a:pt x="15839" y="17733"/>
                </a:cubicBezTo>
                <a:cubicBezTo>
                  <a:pt x="15165" y="17741"/>
                  <a:pt x="14779" y="17758"/>
                  <a:pt x="14748" y="17784"/>
                </a:cubicBezTo>
                <a:cubicBezTo>
                  <a:pt x="14628" y="17884"/>
                  <a:pt x="14606" y="17751"/>
                  <a:pt x="14578" y="16639"/>
                </a:cubicBezTo>
                <a:cubicBezTo>
                  <a:pt x="14563" y="16037"/>
                  <a:pt x="14551" y="15511"/>
                  <a:pt x="14548" y="15470"/>
                </a:cubicBezTo>
                <a:cubicBezTo>
                  <a:pt x="14543" y="15396"/>
                  <a:pt x="14514" y="15395"/>
                  <a:pt x="12942" y="15395"/>
                </a:cubicBezTo>
                <a:lnTo>
                  <a:pt x="11346" y="15395"/>
                </a:lnTo>
                <a:lnTo>
                  <a:pt x="11335" y="9526"/>
                </a:lnTo>
                <a:cubicBezTo>
                  <a:pt x="11330" y="6298"/>
                  <a:pt x="11332" y="3635"/>
                  <a:pt x="11342" y="3609"/>
                </a:cubicBezTo>
                <a:cubicBezTo>
                  <a:pt x="11356" y="3573"/>
                  <a:pt x="11382" y="3573"/>
                  <a:pt x="11454" y="3606"/>
                </a:cubicBezTo>
                <a:cubicBezTo>
                  <a:pt x="11527" y="3639"/>
                  <a:pt x="11561" y="3637"/>
                  <a:pt x="11607" y="3599"/>
                </a:cubicBezTo>
                <a:cubicBezTo>
                  <a:pt x="11677" y="3540"/>
                  <a:pt x="11740" y="3588"/>
                  <a:pt x="11749" y="3707"/>
                </a:cubicBezTo>
                <a:cubicBezTo>
                  <a:pt x="11753" y="3761"/>
                  <a:pt x="11780" y="3787"/>
                  <a:pt x="11830" y="3789"/>
                </a:cubicBezTo>
                <a:cubicBezTo>
                  <a:pt x="11970" y="3793"/>
                  <a:pt x="12169" y="3881"/>
                  <a:pt x="12169" y="3938"/>
                </a:cubicBezTo>
                <a:cubicBezTo>
                  <a:pt x="12169" y="3977"/>
                  <a:pt x="12212" y="3996"/>
                  <a:pt x="12311" y="3999"/>
                </a:cubicBezTo>
                <a:cubicBezTo>
                  <a:pt x="12452" y="4003"/>
                  <a:pt x="12502" y="4025"/>
                  <a:pt x="12511" y="4090"/>
                </a:cubicBezTo>
                <a:cubicBezTo>
                  <a:pt x="12514" y="4109"/>
                  <a:pt x="12519" y="4143"/>
                  <a:pt x="12521" y="4165"/>
                </a:cubicBezTo>
                <a:cubicBezTo>
                  <a:pt x="12524" y="4189"/>
                  <a:pt x="12635" y="4199"/>
                  <a:pt x="12816" y="4192"/>
                </a:cubicBezTo>
                <a:cubicBezTo>
                  <a:pt x="13033" y="4184"/>
                  <a:pt x="13105" y="4194"/>
                  <a:pt x="13098" y="4229"/>
                </a:cubicBezTo>
                <a:cubicBezTo>
                  <a:pt x="13092" y="4255"/>
                  <a:pt x="13123" y="4277"/>
                  <a:pt x="13165" y="4277"/>
                </a:cubicBezTo>
                <a:cubicBezTo>
                  <a:pt x="13207" y="4277"/>
                  <a:pt x="13252" y="4299"/>
                  <a:pt x="13264" y="4331"/>
                </a:cubicBezTo>
                <a:cubicBezTo>
                  <a:pt x="13277" y="4366"/>
                  <a:pt x="13321" y="4385"/>
                  <a:pt x="13382" y="4378"/>
                </a:cubicBezTo>
                <a:lnTo>
                  <a:pt x="13481" y="4368"/>
                </a:lnTo>
                <a:lnTo>
                  <a:pt x="13481" y="9648"/>
                </a:lnTo>
                <a:cubicBezTo>
                  <a:pt x="13481" y="12551"/>
                  <a:pt x="13491" y="14928"/>
                  <a:pt x="13501" y="14931"/>
                </a:cubicBezTo>
                <a:cubicBezTo>
                  <a:pt x="13511" y="14933"/>
                  <a:pt x="13621" y="14937"/>
                  <a:pt x="13745" y="14941"/>
                </a:cubicBezTo>
                <a:cubicBezTo>
                  <a:pt x="13958" y="14947"/>
                  <a:pt x="13971" y="14943"/>
                  <a:pt x="13989" y="14853"/>
                </a:cubicBezTo>
                <a:cubicBezTo>
                  <a:pt x="14002" y="14789"/>
                  <a:pt x="14034" y="14758"/>
                  <a:pt x="14084" y="14758"/>
                </a:cubicBezTo>
                <a:cubicBezTo>
                  <a:pt x="14157" y="14758"/>
                  <a:pt x="14156" y="14725"/>
                  <a:pt x="14165" y="12376"/>
                </a:cubicBezTo>
                <a:cubicBezTo>
                  <a:pt x="14170" y="11066"/>
                  <a:pt x="14182" y="9973"/>
                  <a:pt x="14192" y="9946"/>
                </a:cubicBezTo>
                <a:cubicBezTo>
                  <a:pt x="14206" y="9909"/>
                  <a:pt x="14230" y="9907"/>
                  <a:pt x="14290" y="9939"/>
                </a:cubicBezTo>
                <a:cubicBezTo>
                  <a:pt x="14366" y="9979"/>
                  <a:pt x="14368" y="9972"/>
                  <a:pt x="14358" y="9797"/>
                </a:cubicBezTo>
                <a:cubicBezTo>
                  <a:pt x="14347" y="9582"/>
                  <a:pt x="14375" y="9527"/>
                  <a:pt x="14473" y="9553"/>
                </a:cubicBezTo>
                <a:cubicBezTo>
                  <a:pt x="14527" y="9567"/>
                  <a:pt x="14549" y="9547"/>
                  <a:pt x="14558" y="9482"/>
                </a:cubicBezTo>
                <a:cubicBezTo>
                  <a:pt x="14566" y="9423"/>
                  <a:pt x="14601" y="9389"/>
                  <a:pt x="14663" y="9377"/>
                </a:cubicBezTo>
                <a:cubicBezTo>
                  <a:pt x="14739" y="9361"/>
                  <a:pt x="14756" y="9335"/>
                  <a:pt x="14755" y="9245"/>
                </a:cubicBezTo>
                <a:cubicBezTo>
                  <a:pt x="14752" y="9094"/>
                  <a:pt x="14801" y="9001"/>
                  <a:pt x="14883" y="9001"/>
                </a:cubicBezTo>
                <a:cubicBezTo>
                  <a:pt x="14929" y="9001"/>
                  <a:pt x="14950" y="8975"/>
                  <a:pt x="14948" y="8919"/>
                </a:cubicBezTo>
                <a:cubicBezTo>
                  <a:pt x="14945" y="8830"/>
                  <a:pt x="15099" y="8722"/>
                  <a:pt x="15168" y="8767"/>
                </a:cubicBezTo>
                <a:cubicBezTo>
                  <a:pt x="15190" y="8781"/>
                  <a:pt x="15259" y="8794"/>
                  <a:pt x="15321" y="8794"/>
                </a:cubicBezTo>
                <a:cubicBezTo>
                  <a:pt x="15416" y="8794"/>
                  <a:pt x="15432" y="8810"/>
                  <a:pt x="15432" y="8889"/>
                </a:cubicBezTo>
                <a:cubicBezTo>
                  <a:pt x="15432" y="8975"/>
                  <a:pt x="15445" y="8982"/>
                  <a:pt x="15619" y="8987"/>
                </a:cubicBezTo>
                <a:cubicBezTo>
                  <a:pt x="15722" y="8990"/>
                  <a:pt x="15828" y="8976"/>
                  <a:pt x="15853" y="8957"/>
                </a:cubicBezTo>
                <a:cubicBezTo>
                  <a:pt x="15881" y="8933"/>
                  <a:pt x="15954" y="8937"/>
                  <a:pt x="16059" y="8967"/>
                </a:cubicBezTo>
                <a:cubicBezTo>
                  <a:pt x="16257" y="9023"/>
                  <a:pt x="16309" y="9063"/>
                  <a:pt x="16225" y="9095"/>
                </a:cubicBezTo>
                <a:cubicBezTo>
                  <a:pt x="16085" y="9149"/>
                  <a:pt x="16181" y="9182"/>
                  <a:pt x="16473" y="9177"/>
                </a:cubicBezTo>
                <a:cubicBezTo>
                  <a:pt x="16700" y="9173"/>
                  <a:pt x="16781" y="9184"/>
                  <a:pt x="16774" y="9217"/>
                </a:cubicBezTo>
                <a:cubicBezTo>
                  <a:pt x="16769" y="9243"/>
                  <a:pt x="16790" y="9261"/>
                  <a:pt x="16822" y="9261"/>
                </a:cubicBezTo>
                <a:cubicBezTo>
                  <a:pt x="16853" y="9261"/>
                  <a:pt x="16888" y="9288"/>
                  <a:pt x="16900" y="9319"/>
                </a:cubicBezTo>
                <a:cubicBezTo>
                  <a:pt x="16925" y="9384"/>
                  <a:pt x="17157" y="9398"/>
                  <a:pt x="17195" y="9336"/>
                </a:cubicBezTo>
                <a:cubicBezTo>
                  <a:pt x="17222" y="9292"/>
                  <a:pt x="17428" y="9323"/>
                  <a:pt x="17503" y="9383"/>
                </a:cubicBezTo>
                <a:cubicBezTo>
                  <a:pt x="17564" y="9432"/>
                  <a:pt x="17573" y="13739"/>
                  <a:pt x="17513" y="13897"/>
                </a:cubicBezTo>
                <a:cubicBezTo>
                  <a:pt x="17479" y="13987"/>
                  <a:pt x="17481" y="13995"/>
                  <a:pt x="17544" y="13979"/>
                </a:cubicBezTo>
                <a:cubicBezTo>
                  <a:pt x="17645" y="13952"/>
                  <a:pt x="17734" y="14012"/>
                  <a:pt x="17713" y="14094"/>
                </a:cubicBezTo>
                <a:cubicBezTo>
                  <a:pt x="17698" y="14153"/>
                  <a:pt x="17718" y="14165"/>
                  <a:pt x="17849" y="14165"/>
                </a:cubicBezTo>
                <a:cubicBezTo>
                  <a:pt x="17933" y="14165"/>
                  <a:pt x="17994" y="14158"/>
                  <a:pt x="17984" y="14148"/>
                </a:cubicBezTo>
                <a:cubicBezTo>
                  <a:pt x="17946" y="14110"/>
                  <a:pt x="18047" y="13989"/>
                  <a:pt x="18116" y="13989"/>
                </a:cubicBezTo>
                <a:cubicBezTo>
                  <a:pt x="18157" y="13989"/>
                  <a:pt x="18188" y="13972"/>
                  <a:pt x="18188" y="13952"/>
                </a:cubicBezTo>
                <a:cubicBezTo>
                  <a:pt x="18188" y="13931"/>
                  <a:pt x="18188" y="13899"/>
                  <a:pt x="18188" y="13884"/>
                </a:cubicBezTo>
                <a:cubicBezTo>
                  <a:pt x="18188" y="13868"/>
                  <a:pt x="18169" y="13857"/>
                  <a:pt x="18143" y="13857"/>
                </a:cubicBezTo>
                <a:cubicBezTo>
                  <a:pt x="18107" y="13857"/>
                  <a:pt x="18093" y="13353"/>
                  <a:pt x="18086" y="11485"/>
                </a:cubicBezTo>
                <a:cubicBezTo>
                  <a:pt x="18077" y="9250"/>
                  <a:pt x="18078" y="9109"/>
                  <a:pt x="18140" y="9085"/>
                </a:cubicBezTo>
                <a:cubicBezTo>
                  <a:pt x="18196" y="9064"/>
                  <a:pt x="18192" y="9057"/>
                  <a:pt x="18113" y="9038"/>
                </a:cubicBezTo>
                <a:cubicBezTo>
                  <a:pt x="18061" y="9026"/>
                  <a:pt x="18017" y="8995"/>
                  <a:pt x="18015" y="8970"/>
                </a:cubicBezTo>
                <a:cubicBezTo>
                  <a:pt x="18012" y="8945"/>
                  <a:pt x="18007" y="8908"/>
                  <a:pt x="18005" y="8885"/>
                </a:cubicBezTo>
                <a:cubicBezTo>
                  <a:pt x="18001" y="8857"/>
                  <a:pt x="17947" y="8852"/>
                  <a:pt x="17835" y="8868"/>
                </a:cubicBezTo>
                <a:cubicBezTo>
                  <a:pt x="17730" y="8884"/>
                  <a:pt x="17636" y="8876"/>
                  <a:pt x="17584" y="8848"/>
                </a:cubicBezTo>
                <a:cubicBezTo>
                  <a:pt x="17503" y="8804"/>
                  <a:pt x="17503" y="8803"/>
                  <a:pt x="17574" y="8750"/>
                </a:cubicBezTo>
                <a:cubicBezTo>
                  <a:pt x="17642" y="8699"/>
                  <a:pt x="17640" y="8696"/>
                  <a:pt x="17533" y="8702"/>
                </a:cubicBezTo>
                <a:cubicBezTo>
                  <a:pt x="17472" y="8706"/>
                  <a:pt x="17412" y="8706"/>
                  <a:pt x="17401" y="8702"/>
                </a:cubicBezTo>
                <a:cubicBezTo>
                  <a:pt x="17358" y="8686"/>
                  <a:pt x="17184" y="8661"/>
                  <a:pt x="17008" y="8648"/>
                </a:cubicBezTo>
                <a:cubicBezTo>
                  <a:pt x="16774" y="8631"/>
                  <a:pt x="16783" y="8636"/>
                  <a:pt x="16835" y="8574"/>
                </a:cubicBezTo>
                <a:cubicBezTo>
                  <a:pt x="16898" y="8498"/>
                  <a:pt x="16851" y="8484"/>
                  <a:pt x="16564" y="8496"/>
                </a:cubicBezTo>
                <a:cubicBezTo>
                  <a:pt x="16360" y="8504"/>
                  <a:pt x="16305" y="8494"/>
                  <a:pt x="16280" y="8445"/>
                </a:cubicBezTo>
                <a:cubicBezTo>
                  <a:pt x="16262" y="8411"/>
                  <a:pt x="16254" y="8363"/>
                  <a:pt x="16263" y="8340"/>
                </a:cubicBezTo>
                <a:cubicBezTo>
                  <a:pt x="16273" y="8311"/>
                  <a:pt x="16161" y="8298"/>
                  <a:pt x="15893" y="8299"/>
                </a:cubicBezTo>
                <a:cubicBezTo>
                  <a:pt x="15494" y="8301"/>
                  <a:pt x="15375" y="8275"/>
                  <a:pt x="15449" y="8201"/>
                </a:cubicBezTo>
                <a:cubicBezTo>
                  <a:pt x="15472" y="8178"/>
                  <a:pt x="15490" y="8146"/>
                  <a:pt x="15490" y="8130"/>
                </a:cubicBezTo>
                <a:cubicBezTo>
                  <a:pt x="15490" y="8085"/>
                  <a:pt x="15196" y="8094"/>
                  <a:pt x="15168" y="8140"/>
                </a:cubicBezTo>
                <a:cubicBezTo>
                  <a:pt x="15155" y="8161"/>
                  <a:pt x="15109" y="8167"/>
                  <a:pt x="15066" y="8153"/>
                </a:cubicBezTo>
                <a:cubicBezTo>
                  <a:pt x="15024" y="8140"/>
                  <a:pt x="14909" y="8123"/>
                  <a:pt x="14809" y="8116"/>
                </a:cubicBezTo>
                <a:cubicBezTo>
                  <a:pt x="14656" y="8106"/>
                  <a:pt x="14626" y="8115"/>
                  <a:pt x="14626" y="8170"/>
                </a:cubicBezTo>
                <a:cubicBezTo>
                  <a:pt x="14626" y="8266"/>
                  <a:pt x="14531" y="8384"/>
                  <a:pt x="14497" y="8330"/>
                </a:cubicBezTo>
                <a:cubicBezTo>
                  <a:pt x="14454" y="8260"/>
                  <a:pt x="14413" y="8283"/>
                  <a:pt x="14416" y="8370"/>
                </a:cubicBezTo>
                <a:cubicBezTo>
                  <a:pt x="14418" y="8428"/>
                  <a:pt x="14389" y="8459"/>
                  <a:pt x="14318" y="8479"/>
                </a:cubicBezTo>
                <a:cubicBezTo>
                  <a:pt x="14262" y="8494"/>
                  <a:pt x="14207" y="8497"/>
                  <a:pt x="14196" y="8485"/>
                </a:cubicBezTo>
                <a:cubicBezTo>
                  <a:pt x="14184" y="8474"/>
                  <a:pt x="14173" y="7518"/>
                  <a:pt x="14168" y="6361"/>
                </a:cubicBezTo>
                <a:lnTo>
                  <a:pt x="14158" y="4256"/>
                </a:lnTo>
                <a:lnTo>
                  <a:pt x="14138" y="6554"/>
                </a:lnTo>
                <a:cubicBezTo>
                  <a:pt x="14125" y="8047"/>
                  <a:pt x="14108" y="8851"/>
                  <a:pt x="14084" y="8851"/>
                </a:cubicBezTo>
                <a:cubicBezTo>
                  <a:pt x="14059" y="8851"/>
                  <a:pt x="14043" y="8016"/>
                  <a:pt x="14043" y="6422"/>
                </a:cubicBezTo>
                <a:cubicBezTo>
                  <a:pt x="14043" y="4130"/>
                  <a:pt x="14049" y="3995"/>
                  <a:pt x="14111" y="4006"/>
                </a:cubicBezTo>
                <a:cubicBezTo>
                  <a:pt x="14154" y="4013"/>
                  <a:pt x="14175" y="3991"/>
                  <a:pt x="14175" y="3945"/>
                </a:cubicBezTo>
                <a:cubicBezTo>
                  <a:pt x="14175" y="3889"/>
                  <a:pt x="14150" y="3877"/>
                  <a:pt x="14046" y="3880"/>
                </a:cubicBezTo>
                <a:cubicBezTo>
                  <a:pt x="13870" y="3886"/>
                  <a:pt x="13760" y="3842"/>
                  <a:pt x="13786" y="3775"/>
                </a:cubicBezTo>
                <a:cubicBezTo>
                  <a:pt x="13817" y="3694"/>
                  <a:pt x="13741" y="3666"/>
                  <a:pt x="13592" y="3707"/>
                </a:cubicBezTo>
                <a:cubicBezTo>
                  <a:pt x="13504" y="3732"/>
                  <a:pt x="13418" y="3733"/>
                  <a:pt x="13338" y="3707"/>
                </a:cubicBezTo>
                <a:cubicBezTo>
                  <a:pt x="13272" y="3686"/>
                  <a:pt x="13193" y="3660"/>
                  <a:pt x="13162" y="3650"/>
                </a:cubicBezTo>
                <a:cubicBezTo>
                  <a:pt x="13115" y="3634"/>
                  <a:pt x="13118" y="3624"/>
                  <a:pt x="13176" y="3582"/>
                </a:cubicBezTo>
                <a:cubicBezTo>
                  <a:pt x="13269" y="3513"/>
                  <a:pt x="13221" y="3496"/>
                  <a:pt x="12959" y="3504"/>
                </a:cubicBezTo>
                <a:cubicBezTo>
                  <a:pt x="12697" y="3512"/>
                  <a:pt x="12530" y="3443"/>
                  <a:pt x="12603" y="3355"/>
                </a:cubicBezTo>
                <a:cubicBezTo>
                  <a:pt x="12655" y="3292"/>
                  <a:pt x="12626" y="3284"/>
                  <a:pt x="12525" y="3338"/>
                </a:cubicBezTo>
                <a:cubicBezTo>
                  <a:pt x="12417" y="3395"/>
                  <a:pt x="12227" y="3291"/>
                  <a:pt x="12254" y="3189"/>
                </a:cubicBezTo>
                <a:cubicBezTo>
                  <a:pt x="12276" y="3105"/>
                  <a:pt x="12195" y="3085"/>
                  <a:pt x="12125" y="3155"/>
                </a:cubicBezTo>
                <a:cubicBezTo>
                  <a:pt x="12096" y="3184"/>
                  <a:pt x="12054" y="3177"/>
                  <a:pt x="11973" y="3135"/>
                </a:cubicBezTo>
                <a:cubicBezTo>
                  <a:pt x="11884" y="3089"/>
                  <a:pt x="11861" y="3059"/>
                  <a:pt x="11878" y="2996"/>
                </a:cubicBezTo>
                <a:cubicBezTo>
                  <a:pt x="11898" y="2920"/>
                  <a:pt x="11889" y="2915"/>
                  <a:pt x="11745" y="2935"/>
                </a:cubicBezTo>
                <a:cubicBezTo>
                  <a:pt x="11569" y="2958"/>
                  <a:pt x="11451" y="2895"/>
                  <a:pt x="11488" y="2799"/>
                </a:cubicBezTo>
                <a:cubicBezTo>
                  <a:pt x="11505" y="2754"/>
                  <a:pt x="11488" y="2739"/>
                  <a:pt x="11427" y="2738"/>
                </a:cubicBezTo>
                <a:cubicBezTo>
                  <a:pt x="11381" y="2738"/>
                  <a:pt x="11180" y="2732"/>
                  <a:pt x="10980" y="2728"/>
                </a:cubicBezTo>
                <a:close/>
                <a:moveTo>
                  <a:pt x="12379" y="5039"/>
                </a:moveTo>
                <a:cubicBezTo>
                  <a:pt x="12234" y="5038"/>
                  <a:pt x="12125" y="5049"/>
                  <a:pt x="12135" y="5066"/>
                </a:cubicBezTo>
                <a:cubicBezTo>
                  <a:pt x="12160" y="5106"/>
                  <a:pt x="12153" y="13115"/>
                  <a:pt x="12128" y="13392"/>
                </a:cubicBezTo>
                <a:lnTo>
                  <a:pt x="12108" y="13603"/>
                </a:lnTo>
                <a:lnTo>
                  <a:pt x="12372" y="13606"/>
                </a:lnTo>
                <a:cubicBezTo>
                  <a:pt x="12564" y="13608"/>
                  <a:pt x="12639" y="13594"/>
                  <a:pt x="12654" y="13555"/>
                </a:cubicBezTo>
                <a:cubicBezTo>
                  <a:pt x="12665" y="13526"/>
                  <a:pt x="12656" y="13493"/>
                  <a:pt x="12637" y="13481"/>
                </a:cubicBezTo>
                <a:cubicBezTo>
                  <a:pt x="12614" y="13467"/>
                  <a:pt x="12617" y="13428"/>
                  <a:pt x="12643" y="13379"/>
                </a:cubicBezTo>
                <a:cubicBezTo>
                  <a:pt x="12684" y="13304"/>
                  <a:pt x="12689" y="13302"/>
                  <a:pt x="12735" y="13365"/>
                </a:cubicBezTo>
                <a:cubicBezTo>
                  <a:pt x="12787" y="13437"/>
                  <a:pt x="12873" y="13418"/>
                  <a:pt x="12843" y="13342"/>
                </a:cubicBezTo>
                <a:cubicBezTo>
                  <a:pt x="12834" y="13316"/>
                  <a:pt x="12821" y="11479"/>
                  <a:pt x="12816" y="9261"/>
                </a:cubicBezTo>
                <a:lnTo>
                  <a:pt x="12806" y="5232"/>
                </a:lnTo>
                <a:lnTo>
                  <a:pt x="12715" y="5232"/>
                </a:lnTo>
                <a:cubicBezTo>
                  <a:pt x="12636" y="5232"/>
                  <a:pt x="12621" y="5217"/>
                  <a:pt x="12630" y="5137"/>
                </a:cubicBezTo>
                <a:cubicBezTo>
                  <a:pt x="12641" y="5043"/>
                  <a:pt x="12639" y="5042"/>
                  <a:pt x="12379" y="5039"/>
                </a:cubicBezTo>
                <a:close/>
                <a:moveTo>
                  <a:pt x="18215" y="9234"/>
                </a:moveTo>
                <a:cubicBezTo>
                  <a:pt x="18205" y="9198"/>
                  <a:pt x="18198" y="9220"/>
                  <a:pt x="18198" y="9282"/>
                </a:cubicBezTo>
                <a:cubicBezTo>
                  <a:pt x="18197" y="9344"/>
                  <a:pt x="18204" y="9375"/>
                  <a:pt x="18215" y="9350"/>
                </a:cubicBezTo>
                <a:cubicBezTo>
                  <a:pt x="18225" y="9324"/>
                  <a:pt x="18224" y="9271"/>
                  <a:pt x="18215" y="9234"/>
                </a:cubicBezTo>
                <a:close/>
                <a:moveTo>
                  <a:pt x="15205" y="9631"/>
                </a:moveTo>
                <a:cubicBezTo>
                  <a:pt x="15192" y="9643"/>
                  <a:pt x="15187" y="9672"/>
                  <a:pt x="15182" y="9726"/>
                </a:cubicBezTo>
                <a:cubicBezTo>
                  <a:pt x="15173" y="9817"/>
                  <a:pt x="15151" y="9844"/>
                  <a:pt x="15094" y="9844"/>
                </a:cubicBezTo>
                <a:cubicBezTo>
                  <a:pt x="15024" y="9844"/>
                  <a:pt x="15020" y="9873"/>
                  <a:pt x="15009" y="10282"/>
                </a:cubicBezTo>
                <a:cubicBezTo>
                  <a:pt x="14997" y="10715"/>
                  <a:pt x="14997" y="10720"/>
                  <a:pt x="15083" y="10732"/>
                </a:cubicBezTo>
                <a:cubicBezTo>
                  <a:pt x="15140" y="10740"/>
                  <a:pt x="15174" y="10775"/>
                  <a:pt x="15182" y="10830"/>
                </a:cubicBezTo>
                <a:cubicBezTo>
                  <a:pt x="15192" y="10904"/>
                  <a:pt x="15215" y="10912"/>
                  <a:pt x="15361" y="10912"/>
                </a:cubicBezTo>
                <a:cubicBezTo>
                  <a:pt x="15515" y="10912"/>
                  <a:pt x="15531" y="10907"/>
                  <a:pt x="15521" y="10830"/>
                </a:cubicBezTo>
                <a:cubicBezTo>
                  <a:pt x="15511" y="10763"/>
                  <a:pt x="15528" y="10742"/>
                  <a:pt x="15612" y="10732"/>
                </a:cubicBezTo>
                <a:lnTo>
                  <a:pt x="15717" y="10722"/>
                </a:lnTo>
                <a:lnTo>
                  <a:pt x="15704" y="10190"/>
                </a:lnTo>
                <a:lnTo>
                  <a:pt x="15693" y="9661"/>
                </a:lnTo>
                <a:lnTo>
                  <a:pt x="15585" y="9634"/>
                </a:lnTo>
                <a:cubicBezTo>
                  <a:pt x="15525" y="9618"/>
                  <a:pt x="15451" y="9620"/>
                  <a:pt x="15419" y="9638"/>
                </a:cubicBezTo>
                <a:cubicBezTo>
                  <a:pt x="15387" y="9655"/>
                  <a:pt x="15323" y="9655"/>
                  <a:pt x="15277" y="9638"/>
                </a:cubicBezTo>
                <a:cubicBezTo>
                  <a:pt x="15239" y="9623"/>
                  <a:pt x="15219" y="9619"/>
                  <a:pt x="15205" y="9631"/>
                </a:cubicBezTo>
                <a:close/>
                <a:moveTo>
                  <a:pt x="16791" y="9638"/>
                </a:moveTo>
                <a:cubicBezTo>
                  <a:pt x="16566" y="9638"/>
                  <a:pt x="16535" y="9648"/>
                  <a:pt x="16544" y="9705"/>
                </a:cubicBezTo>
                <a:cubicBezTo>
                  <a:pt x="16560" y="9804"/>
                  <a:pt x="16510" y="9860"/>
                  <a:pt x="16425" y="9838"/>
                </a:cubicBezTo>
                <a:cubicBezTo>
                  <a:pt x="16338" y="9815"/>
                  <a:pt x="16323" y="9883"/>
                  <a:pt x="16408" y="9916"/>
                </a:cubicBezTo>
                <a:cubicBezTo>
                  <a:pt x="16455" y="9934"/>
                  <a:pt x="16465" y="9996"/>
                  <a:pt x="16456" y="10248"/>
                </a:cubicBezTo>
                <a:cubicBezTo>
                  <a:pt x="16448" y="10471"/>
                  <a:pt x="16432" y="10556"/>
                  <a:pt x="16398" y="10549"/>
                </a:cubicBezTo>
                <a:cubicBezTo>
                  <a:pt x="16372" y="10544"/>
                  <a:pt x="16351" y="10572"/>
                  <a:pt x="16351" y="10614"/>
                </a:cubicBezTo>
                <a:cubicBezTo>
                  <a:pt x="16351" y="10655"/>
                  <a:pt x="16371" y="10688"/>
                  <a:pt x="16395" y="10688"/>
                </a:cubicBezTo>
                <a:cubicBezTo>
                  <a:pt x="16466" y="10688"/>
                  <a:pt x="16572" y="10803"/>
                  <a:pt x="16551" y="10858"/>
                </a:cubicBezTo>
                <a:cubicBezTo>
                  <a:pt x="16538" y="10891"/>
                  <a:pt x="16560" y="10909"/>
                  <a:pt x="16619" y="10908"/>
                </a:cubicBezTo>
                <a:cubicBezTo>
                  <a:pt x="16799" y="10905"/>
                  <a:pt x="16884" y="10872"/>
                  <a:pt x="16863" y="10817"/>
                </a:cubicBezTo>
                <a:cubicBezTo>
                  <a:pt x="16839" y="10757"/>
                  <a:pt x="16945" y="10689"/>
                  <a:pt x="17018" y="10715"/>
                </a:cubicBezTo>
                <a:cubicBezTo>
                  <a:pt x="17074" y="10735"/>
                  <a:pt x="17080" y="10627"/>
                  <a:pt x="17025" y="10593"/>
                </a:cubicBezTo>
                <a:cubicBezTo>
                  <a:pt x="16983" y="10567"/>
                  <a:pt x="16974" y="9964"/>
                  <a:pt x="17015" y="9922"/>
                </a:cubicBezTo>
                <a:cubicBezTo>
                  <a:pt x="17030" y="9907"/>
                  <a:pt x="17043" y="9838"/>
                  <a:pt x="17045" y="9766"/>
                </a:cubicBezTo>
                <a:lnTo>
                  <a:pt x="17052" y="9638"/>
                </a:lnTo>
                <a:lnTo>
                  <a:pt x="16791" y="9638"/>
                </a:lnTo>
                <a:close/>
                <a:moveTo>
                  <a:pt x="18215" y="9912"/>
                </a:moveTo>
                <a:cubicBezTo>
                  <a:pt x="18206" y="9855"/>
                  <a:pt x="18201" y="9890"/>
                  <a:pt x="18201" y="9993"/>
                </a:cubicBezTo>
                <a:cubicBezTo>
                  <a:pt x="18201" y="10097"/>
                  <a:pt x="18206" y="10145"/>
                  <a:pt x="18215" y="10099"/>
                </a:cubicBezTo>
                <a:cubicBezTo>
                  <a:pt x="18224" y="10052"/>
                  <a:pt x="18223" y="9969"/>
                  <a:pt x="18215" y="9912"/>
                </a:cubicBezTo>
                <a:close/>
                <a:moveTo>
                  <a:pt x="17073" y="11546"/>
                </a:moveTo>
                <a:lnTo>
                  <a:pt x="16835" y="11559"/>
                </a:lnTo>
                <a:cubicBezTo>
                  <a:pt x="16624" y="11569"/>
                  <a:pt x="16592" y="11581"/>
                  <a:pt x="16551" y="11664"/>
                </a:cubicBezTo>
                <a:cubicBezTo>
                  <a:pt x="16518" y="11731"/>
                  <a:pt x="16478" y="11755"/>
                  <a:pt x="16419" y="11745"/>
                </a:cubicBezTo>
                <a:cubicBezTo>
                  <a:pt x="16348" y="11734"/>
                  <a:pt x="16342" y="11738"/>
                  <a:pt x="16381" y="11786"/>
                </a:cubicBezTo>
                <a:cubicBezTo>
                  <a:pt x="16413" y="11824"/>
                  <a:pt x="16418" y="11851"/>
                  <a:pt x="16391" y="11867"/>
                </a:cubicBezTo>
                <a:cubicBezTo>
                  <a:pt x="16368" y="11882"/>
                  <a:pt x="16351" y="12046"/>
                  <a:pt x="16351" y="12267"/>
                </a:cubicBezTo>
                <a:lnTo>
                  <a:pt x="16351" y="12643"/>
                </a:lnTo>
                <a:lnTo>
                  <a:pt x="16456" y="12633"/>
                </a:lnTo>
                <a:cubicBezTo>
                  <a:pt x="16616" y="12616"/>
                  <a:pt x="16669" y="12669"/>
                  <a:pt x="16588" y="12759"/>
                </a:cubicBezTo>
                <a:cubicBezTo>
                  <a:pt x="16522" y="12831"/>
                  <a:pt x="16523" y="12832"/>
                  <a:pt x="16669" y="12820"/>
                </a:cubicBezTo>
                <a:cubicBezTo>
                  <a:pt x="16783" y="12810"/>
                  <a:pt x="16822" y="12790"/>
                  <a:pt x="16822" y="12738"/>
                </a:cubicBezTo>
                <a:cubicBezTo>
                  <a:pt x="16822" y="12654"/>
                  <a:pt x="16899" y="12606"/>
                  <a:pt x="16991" y="12630"/>
                </a:cubicBezTo>
                <a:cubicBezTo>
                  <a:pt x="17070" y="12651"/>
                  <a:pt x="17090" y="12569"/>
                  <a:pt x="17022" y="12501"/>
                </a:cubicBezTo>
                <a:cubicBezTo>
                  <a:pt x="16978" y="12457"/>
                  <a:pt x="16995" y="11845"/>
                  <a:pt x="17045" y="11651"/>
                </a:cubicBezTo>
                <a:lnTo>
                  <a:pt x="17073" y="11546"/>
                </a:lnTo>
                <a:close/>
                <a:moveTo>
                  <a:pt x="15219" y="11552"/>
                </a:moveTo>
                <a:cubicBezTo>
                  <a:pt x="15201" y="11560"/>
                  <a:pt x="15189" y="11588"/>
                  <a:pt x="15199" y="11627"/>
                </a:cubicBezTo>
                <a:cubicBezTo>
                  <a:pt x="15219" y="11705"/>
                  <a:pt x="15173" y="11754"/>
                  <a:pt x="15077" y="11756"/>
                </a:cubicBezTo>
                <a:cubicBezTo>
                  <a:pt x="15030" y="11756"/>
                  <a:pt x="15018" y="11835"/>
                  <a:pt x="15009" y="12196"/>
                </a:cubicBezTo>
                <a:cubicBezTo>
                  <a:pt x="14999" y="12615"/>
                  <a:pt x="15002" y="12637"/>
                  <a:pt x="15073" y="12637"/>
                </a:cubicBezTo>
                <a:cubicBezTo>
                  <a:pt x="15145" y="12637"/>
                  <a:pt x="15245" y="12757"/>
                  <a:pt x="15205" y="12796"/>
                </a:cubicBezTo>
                <a:cubicBezTo>
                  <a:pt x="15195" y="12806"/>
                  <a:pt x="15261" y="12818"/>
                  <a:pt x="15355" y="12820"/>
                </a:cubicBezTo>
                <a:cubicBezTo>
                  <a:pt x="15518" y="12823"/>
                  <a:pt x="15574" y="12784"/>
                  <a:pt x="15483" y="12728"/>
                </a:cubicBezTo>
                <a:cubicBezTo>
                  <a:pt x="15421" y="12690"/>
                  <a:pt x="15549" y="12604"/>
                  <a:pt x="15636" y="12627"/>
                </a:cubicBezTo>
                <a:cubicBezTo>
                  <a:pt x="15699" y="12643"/>
                  <a:pt x="15705" y="12613"/>
                  <a:pt x="15710" y="12281"/>
                </a:cubicBezTo>
                <a:cubicBezTo>
                  <a:pt x="15714" y="12063"/>
                  <a:pt x="15701" y="11897"/>
                  <a:pt x="15676" y="11867"/>
                </a:cubicBezTo>
                <a:cubicBezTo>
                  <a:pt x="15646" y="11831"/>
                  <a:pt x="15647" y="11799"/>
                  <a:pt x="15680" y="11745"/>
                </a:cubicBezTo>
                <a:cubicBezTo>
                  <a:pt x="15706" y="11704"/>
                  <a:pt x="15713" y="11644"/>
                  <a:pt x="15697" y="11603"/>
                </a:cubicBezTo>
                <a:cubicBezTo>
                  <a:pt x="15671" y="11538"/>
                  <a:pt x="15664" y="11540"/>
                  <a:pt x="15632" y="11623"/>
                </a:cubicBezTo>
                <a:cubicBezTo>
                  <a:pt x="15606" y="11693"/>
                  <a:pt x="15588" y="11704"/>
                  <a:pt x="15554" y="11671"/>
                </a:cubicBezTo>
                <a:cubicBezTo>
                  <a:pt x="15530" y="11647"/>
                  <a:pt x="15465" y="11627"/>
                  <a:pt x="15409" y="11627"/>
                </a:cubicBezTo>
                <a:cubicBezTo>
                  <a:pt x="15352" y="11627"/>
                  <a:pt x="15296" y="11610"/>
                  <a:pt x="15283" y="11590"/>
                </a:cubicBezTo>
                <a:cubicBezTo>
                  <a:pt x="15263" y="11556"/>
                  <a:pt x="15237" y="11544"/>
                  <a:pt x="15219" y="11552"/>
                </a:cubicBezTo>
                <a:close/>
                <a:moveTo>
                  <a:pt x="18215" y="12555"/>
                </a:moveTo>
                <a:cubicBezTo>
                  <a:pt x="18203" y="12525"/>
                  <a:pt x="18193" y="12535"/>
                  <a:pt x="18191" y="12579"/>
                </a:cubicBezTo>
                <a:cubicBezTo>
                  <a:pt x="18189" y="12619"/>
                  <a:pt x="18199" y="12639"/>
                  <a:pt x="18211" y="12627"/>
                </a:cubicBezTo>
                <a:cubicBezTo>
                  <a:pt x="18224" y="12614"/>
                  <a:pt x="18225" y="12582"/>
                  <a:pt x="18215" y="12555"/>
                </a:cubicBezTo>
                <a:close/>
                <a:moveTo>
                  <a:pt x="16805" y="13470"/>
                </a:moveTo>
                <a:cubicBezTo>
                  <a:pt x="16599" y="13474"/>
                  <a:pt x="16540" y="13487"/>
                  <a:pt x="16554" y="13525"/>
                </a:cubicBezTo>
                <a:cubicBezTo>
                  <a:pt x="16575" y="13579"/>
                  <a:pt x="16431" y="13698"/>
                  <a:pt x="16381" y="13667"/>
                </a:cubicBezTo>
                <a:cubicBezTo>
                  <a:pt x="16364" y="13656"/>
                  <a:pt x="16353" y="13847"/>
                  <a:pt x="16354" y="14094"/>
                </a:cubicBezTo>
                <a:cubicBezTo>
                  <a:pt x="16356" y="14500"/>
                  <a:pt x="16362" y="14545"/>
                  <a:pt x="16425" y="14562"/>
                </a:cubicBezTo>
                <a:cubicBezTo>
                  <a:pt x="16464" y="14572"/>
                  <a:pt x="16506" y="14573"/>
                  <a:pt x="16517" y="14562"/>
                </a:cubicBezTo>
                <a:cubicBezTo>
                  <a:pt x="16555" y="14524"/>
                  <a:pt x="16991" y="14543"/>
                  <a:pt x="17042" y="14585"/>
                </a:cubicBezTo>
                <a:cubicBezTo>
                  <a:pt x="17070" y="14608"/>
                  <a:pt x="17103" y="14663"/>
                  <a:pt x="17113" y="14704"/>
                </a:cubicBezTo>
                <a:cubicBezTo>
                  <a:pt x="17138" y="14797"/>
                  <a:pt x="17054" y="14839"/>
                  <a:pt x="16873" y="14826"/>
                </a:cubicBezTo>
                <a:lnTo>
                  <a:pt x="16737" y="14816"/>
                </a:lnTo>
                <a:lnTo>
                  <a:pt x="16741" y="14972"/>
                </a:lnTo>
                <a:cubicBezTo>
                  <a:pt x="16744" y="15089"/>
                  <a:pt x="16727" y="15133"/>
                  <a:pt x="16669" y="15165"/>
                </a:cubicBezTo>
                <a:cubicBezTo>
                  <a:pt x="16570" y="15220"/>
                  <a:pt x="16533" y="15276"/>
                  <a:pt x="16571" y="15314"/>
                </a:cubicBezTo>
                <a:cubicBezTo>
                  <a:pt x="16605" y="15348"/>
                  <a:pt x="16528" y="15613"/>
                  <a:pt x="16490" y="15595"/>
                </a:cubicBezTo>
                <a:cubicBezTo>
                  <a:pt x="16425" y="15564"/>
                  <a:pt x="16362" y="15751"/>
                  <a:pt x="16361" y="15978"/>
                </a:cubicBezTo>
                <a:cubicBezTo>
                  <a:pt x="16360" y="16244"/>
                  <a:pt x="16368" y="16273"/>
                  <a:pt x="16483" y="16337"/>
                </a:cubicBezTo>
                <a:cubicBezTo>
                  <a:pt x="16542" y="16370"/>
                  <a:pt x="16554" y="16411"/>
                  <a:pt x="16544" y="16520"/>
                </a:cubicBezTo>
                <a:cubicBezTo>
                  <a:pt x="16537" y="16602"/>
                  <a:pt x="16547" y="16652"/>
                  <a:pt x="16568" y="16639"/>
                </a:cubicBezTo>
                <a:cubicBezTo>
                  <a:pt x="16646" y="16590"/>
                  <a:pt x="16726" y="16709"/>
                  <a:pt x="16734" y="16883"/>
                </a:cubicBezTo>
                <a:cubicBezTo>
                  <a:pt x="16740" y="17018"/>
                  <a:pt x="16752" y="17051"/>
                  <a:pt x="16788" y="17022"/>
                </a:cubicBezTo>
                <a:cubicBezTo>
                  <a:pt x="16814" y="17001"/>
                  <a:pt x="16856" y="16995"/>
                  <a:pt x="16883" y="17012"/>
                </a:cubicBezTo>
                <a:cubicBezTo>
                  <a:pt x="16910" y="17028"/>
                  <a:pt x="16967" y="17046"/>
                  <a:pt x="17008" y="17052"/>
                </a:cubicBezTo>
                <a:cubicBezTo>
                  <a:pt x="17163" y="17075"/>
                  <a:pt x="17188" y="17096"/>
                  <a:pt x="17137" y="17157"/>
                </a:cubicBezTo>
                <a:cubicBezTo>
                  <a:pt x="17069" y="17239"/>
                  <a:pt x="17119" y="17265"/>
                  <a:pt x="17252" y="17218"/>
                </a:cubicBezTo>
                <a:cubicBezTo>
                  <a:pt x="17327" y="17192"/>
                  <a:pt x="17399" y="17192"/>
                  <a:pt x="17459" y="17215"/>
                </a:cubicBezTo>
                <a:cubicBezTo>
                  <a:pt x="17550" y="17250"/>
                  <a:pt x="17550" y="17254"/>
                  <a:pt x="17550" y="17716"/>
                </a:cubicBezTo>
                <a:cubicBezTo>
                  <a:pt x="17550" y="17983"/>
                  <a:pt x="17534" y="18195"/>
                  <a:pt x="17513" y="18208"/>
                </a:cubicBezTo>
                <a:cubicBezTo>
                  <a:pt x="17484" y="18226"/>
                  <a:pt x="17482" y="18312"/>
                  <a:pt x="17510" y="18404"/>
                </a:cubicBezTo>
                <a:cubicBezTo>
                  <a:pt x="17518" y="18432"/>
                  <a:pt x="17663" y="18409"/>
                  <a:pt x="17683" y="18377"/>
                </a:cubicBezTo>
                <a:cubicBezTo>
                  <a:pt x="17715" y="18325"/>
                  <a:pt x="17903" y="18330"/>
                  <a:pt x="17957" y="18384"/>
                </a:cubicBezTo>
                <a:cubicBezTo>
                  <a:pt x="17992" y="18419"/>
                  <a:pt x="18001" y="18419"/>
                  <a:pt x="18005" y="18384"/>
                </a:cubicBezTo>
                <a:cubicBezTo>
                  <a:pt x="18007" y="18359"/>
                  <a:pt x="18012" y="18317"/>
                  <a:pt x="18015" y="18293"/>
                </a:cubicBezTo>
                <a:cubicBezTo>
                  <a:pt x="18017" y="18268"/>
                  <a:pt x="18061" y="18237"/>
                  <a:pt x="18113" y="18225"/>
                </a:cubicBezTo>
                <a:cubicBezTo>
                  <a:pt x="18193" y="18206"/>
                  <a:pt x="18197" y="18199"/>
                  <a:pt x="18140" y="18177"/>
                </a:cubicBezTo>
                <a:cubicBezTo>
                  <a:pt x="18080" y="18154"/>
                  <a:pt x="18076" y="18105"/>
                  <a:pt x="18086" y="17693"/>
                </a:cubicBezTo>
                <a:lnTo>
                  <a:pt x="18096" y="17232"/>
                </a:lnTo>
                <a:lnTo>
                  <a:pt x="18340" y="17232"/>
                </a:lnTo>
                <a:cubicBezTo>
                  <a:pt x="18559" y="17232"/>
                  <a:pt x="18584" y="17225"/>
                  <a:pt x="18584" y="17157"/>
                </a:cubicBezTo>
                <a:cubicBezTo>
                  <a:pt x="18584" y="17103"/>
                  <a:pt x="18612" y="17078"/>
                  <a:pt x="18689" y="17069"/>
                </a:cubicBezTo>
                <a:cubicBezTo>
                  <a:pt x="18758" y="17061"/>
                  <a:pt x="18789" y="17040"/>
                  <a:pt x="18777" y="17008"/>
                </a:cubicBezTo>
                <a:cubicBezTo>
                  <a:pt x="18753" y="16945"/>
                  <a:pt x="18822" y="16876"/>
                  <a:pt x="18909" y="16876"/>
                </a:cubicBezTo>
                <a:cubicBezTo>
                  <a:pt x="18949" y="16876"/>
                  <a:pt x="18977" y="16848"/>
                  <a:pt x="18977" y="16808"/>
                </a:cubicBezTo>
                <a:cubicBezTo>
                  <a:pt x="18977" y="16721"/>
                  <a:pt x="19045" y="16652"/>
                  <a:pt x="19109" y="16676"/>
                </a:cubicBezTo>
                <a:cubicBezTo>
                  <a:pt x="19150" y="16692"/>
                  <a:pt x="19162" y="16609"/>
                  <a:pt x="19160" y="16253"/>
                </a:cubicBezTo>
                <a:cubicBezTo>
                  <a:pt x="19159" y="16008"/>
                  <a:pt x="19139" y="15734"/>
                  <a:pt x="19119" y="15643"/>
                </a:cubicBezTo>
                <a:cubicBezTo>
                  <a:pt x="19096" y="15532"/>
                  <a:pt x="19100" y="15462"/>
                  <a:pt x="19126" y="15436"/>
                </a:cubicBezTo>
                <a:cubicBezTo>
                  <a:pt x="19148" y="15414"/>
                  <a:pt x="19163" y="15348"/>
                  <a:pt x="19163" y="15287"/>
                </a:cubicBezTo>
                <a:cubicBezTo>
                  <a:pt x="19163" y="15226"/>
                  <a:pt x="19153" y="15186"/>
                  <a:pt x="19140" y="15199"/>
                </a:cubicBezTo>
                <a:cubicBezTo>
                  <a:pt x="19098" y="15241"/>
                  <a:pt x="18977" y="15150"/>
                  <a:pt x="18977" y="15077"/>
                </a:cubicBezTo>
                <a:cubicBezTo>
                  <a:pt x="18977" y="15027"/>
                  <a:pt x="18944" y="15004"/>
                  <a:pt x="18872" y="14995"/>
                </a:cubicBezTo>
                <a:cubicBezTo>
                  <a:pt x="18788" y="14986"/>
                  <a:pt x="18774" y="14966"/>
                  <a:pt x="18784" y="14894"/>
                </a:cubicBezTo>
                <a:cubicBezTo>
                  <a:pt x="18792" y="14839"/>
                  <a:pt x="18781" y="14814"/>
                  <a:pt x="18757" y="14829"/>
                </a:cubicBezTo>
                <a:cubicBezTo>
                  <a:pt x="18708" y="14860"/>
                  <a:pt x="18554" y="14712"/>
                  <a:pt x="18584" y="14663"/>
                </a:cubicBezTo>
                <a:cubicBezTo>
                  <a:pt x="18616" y="14611"/>
                  <a:pt x="18474" y="14617"/>
                  <a:pt x="18421" y="14670"/>
                </a:cubicBezTo>
                <a:cubicBezTo>
                  <a:pt x="18387" y="14704"/>
                  <a:pt x="18357" y="14696"/>
                  <a:pt x="18289" y="14633"/>
                </a:cubicBezTo>
                <a:cubicBezTo>
                  <a:pt x="18241" y="14588"/>
                  <a:pt x="18173" y="14551"/>
                  <a:pt x="18137" y="14551"/>
                </a:cubicBezTo>
                <a:cubicBezTo>
                  <a:pt x="18101" y="14551"/>
                  <a:pt x="18038" y="14532"/>
                  <a:pt x="17998" y="14511"/>
                </a:cubicBezTo>
                <a:cubicBezTo>
                  <a:pt x="17943" y="14481"/>
                  <a:pt x="17926" y="14485"/>
                  <a:pt x="17933" y="14521"/>
                </a:cubicBezTo>
                <a:cubicBezTo>
                  <a:pt x="17949" y="14598"/>
                  <a:pt x="17205" y="14680"/>
                  <a:pt x="17110" y="14612"/>
                </a:cubicBezTo>
                <a:cubicBezTo>
                  <a:pt x="17084" y="14594"/>
                  <a:pt x="17062" y="14542"/>
                  <a:pt x="17062" y="14497"/>
                </a:cubicBezTo>
                <a:cubicBezTo>
                  <a:pt x="17062" y="14452"/>
                  <a:pt x="17044" y="14398"/>
                  <a:pt x="17022" y="14375"/>
                </a:cubicBezTo>
                <a:cubicBezTo>
                  <a:pt x="16977" y="14331"/>
                  <a:pt x="16996" y="13698"/>
                  <a:pt x="17045" y="13548"/>
                </a:cubicBezTo>
                <a:cubicBezTo>
                  <a:pt x="17073" y="13467"/>
                  <a:pt x="17067" y="13466"/>
                  <a:pt x="16805" y="13470"/>
                </a:cubicBezTo>
                <a:close/>
                <a:moveTo>
                  <a:pt x="15449" y="13474"/>
                </a:moveTo>
                <a:cubicBezTo>
                  <a:pt x="15237" y="13472"/>
                  <a:pt x="15189" y="13482"/>
                  <a:pt x="15205" y="13525"/>
                </a:cubicBezTo>
                <a:cubicBezTo>
                  <a:pt x="15218" y="13556"/>
                  <a:pt x="15191" y="13592"/>
                  <a:pt x="15138" y="13613"/>
                </a:cubicBezTo>
                <a:cubicBezTo>
                  <a:pt x="15014" y="13660"/>
                  <a:pt x="14996" y="13722"/>
                  <a:pt x="15002" y="14179"/>
                </a:cubicBezTo>
                <a:lnTo>
                  <a:pt x="15009" y="14582"/>
                </a:lnTo>
                <a:lnTo>
                  <a:pt x="15104" y="14565"/>
                </a:lnTo>
                <a:cubicBezTo>
                  <a:pt x="15157" y="14555"/>
                  <a:pt x="15211" y="14542"/>
                  <a:pt x="15222" y="14534"/>
                </a:cubicBezTo>
                <a:cubicBezTo>
                  <a:pt x="15234" y="14527"/>
                  <a:pt x="15296" y="14544"/>
                  <a:pt x="15358" y="14572"/>
                </a:cubicBezTo>
                <a:cubicBezTo>
                  <a:pt x="15500" y="14634"/>
                  <a:pt x="15516" y="14635"/>
                  <a:pt x="15544" y="14589"/>
                </a:cubicBezTo>
                <a:cubicBezTo>
                  <a:pt x="15557" y="14568"/>
                  <a:pt x="15599" y="14551"/>
                  <a:pt x="15639" y="14551"/>
                </a:cubicBezTo>
                <a:cubicBezTo>
                  <a:pt x="15715" y="14551"/>
                  <a:pt x="15742" y="14459"/>
                  <a:pt x="15676" y="14419"/>
                </a:cubicBezTo>
                <a:cubicBezTo>
                  <a:pt x="15656" y="14406"/>
                  <a:pt x="15639" y="14257"/>
                  <a:pt x="15639" y="14084"/>
                </a:cubicBezTo>
                <a:cubicBezTo>
                  <a:pt x="15639" y="13911"/>
                  <a:pt x="15656" y="13758"/>
                  <a:pt x="15676" y="13745"/>
                </a:cubicBezTo>
                <a:cubicBezTo>
                  <a:pt x="15697" y="13732"/>
                  <a:pt x="15714" y="13666"/>
                  <a:pt x="15714" y="13599"/>
                </a:cubicBezTo>
                <a:lnTo>
                  <a:pt x="15714" y="13477"/>
                </a:lnTo>
                <a:lnTo>
                  <a:pt x="15449" y="13474"/>
                </a:lnTo>
                <a:close/>
                <a:moveTo>
                  <a:pt x="15361" y="15392"/>
                </a:moveTo>
                <a:lnTo>
                  <a:pt x="15005" y="15395"/>
                </a:lnTo>
                <a:lnTo>
                  <a:pt x="15009" y="15937"/>
                </a:lnTo>
                <a:lnTo>
                  <a:pt x="15012" y="16483"/>
                </a:lnTo>
                <a:lnTo>
                  <a:pt x="15361" y="16486"/>
                </a:lnTo>
                <a:lnTo>
                  <a:pt x="15707" y="16493"/>
                </a:lnTo>
                <a:lnTo>
                  <a:pt x="15710" y="15941"/>
                </a:lnTo>
                <a:lnTo>
                  <a:pt x="15717" y="15392"/>
                </a:lnTo>
                <a:lnTo>
                  <a:pt x="15361" y="15392"/>
                </a:lnTo>
                <a:close/>
                <a:moveTo>
                  <a:pt x="18215" y="17937"/>
                </a:moveTo>
                <a:cubicBezTo>
                  <a:pt x="18205" y="17900"/>
                  <a:pt x="18198" y="17919"/>
                  <a:pt x="18198" y="17981"/>
                </a:cubicBezTo>
                <a:cubicBezTo>
                  <a:pt x="18197" y="18043"/>
                  <a:pt x="18204" y="18074"/>
                  <a:pt x="18215" y="18049"/>
                </a:cubicBezTo>
                <a:cubicBezTo>
                  <a:pt x="18225" y="18023"/>
                  <a:pt x="18224" y="17973"/>
                  <a:pt x="18215" y="17937"/>
                </a:cubicBezTo>
                <a:close/>
                <a:moveTo>
                  <a:pt x="132" y="21339"/>
                </a:moveTo>
                <a:cubicBezTo>
                  <a:pt x="7" y="21339"/>
                  <a:pt x="0" y="21346"/>
                  <a:pt x="0" y="21471"/>
                </a:cubicBezTo>
                <a:cubicBezTo>
                  <a:pt x="0" y="21596"/>
                  <a:pt x="7" y="21600"/>
                  <a:pt x="132" y="21600"/>
                </a:cubicBezTo>
                <a:cubicBezTo>
                  <a:pt x="257" y="21600"/>
                  <a:pt x="261" y="21596"/>
                  <a:pt x="261" y="21471"/>
                </a:cubicBezTo>
                <a:cubicBezTo>
                  <a:pt x="261" y="21346"/>
                  <a:pt x="257" y="21339"/>
                  <a:pt x="132" y="21339"/>
                </a:cubicBezTo>
                <a:close/>
                <a:moveTo>
                  <a:pt x="21471" y="21339"/>
                </a:moveTo>
                <a:cubicBezTo>
                  <a:pt x="21346" y="21339"/>
                  <a:pt x="21339" y="21346"/>
                  <a:pt x="21339" y="21471"/>
                </a:cubicBezTo>
                <a:cubicBezTo>
                  <a:pt x="21339" y="21596"/>
                  <a:pt x="21346" y="21600"/>
                  <a:pt x="21471" y="21600"/>
                </a:cubicBezTo>
                <a:cubicBezTo>
                  <a:pt x="21596" y="21600"/>
                  <a:pt x="21600" y="21596"/>
                  <a:pt x="21600" y="21471"/>
                </a:cubicBezTo>
                <a:cubicBezTo>
                  <a:pt x="21600" y="21346"/>
                  <a:pt x="21596" y="21339"/>
                  <a:pt x="21471" y="21339"/>
                </a:cubicBezTo>
                <a:close/>
              </a:path>
            </a:pathLst>
          </a:cu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country-roadside.jpg" descr="country-roadside.jpg"/>
          <p:cNvPicPr>
            <a:picLocks noGrp="1" noChangeAspect="1"/>
          </p:cNvPicPr>
          <p:nvPr>
            <p:ph type="pic" idx="13"/>
          </p:nvPr>
        </p:nvPicPr>
        <p:blipFill>
          <a:blip r:embed="rId2"/>
          <a:srcRect l="25244" r="25244"/>
          <a:stretch>
            <a:fillRect/>
          </a:stretch>
        </p:blipFill>
        <p:spPr>
          <a:xfrm>
            <a:off x="0" y="0"/>
            <a:ext cx="6438900" cy="9753600"/>
          </a:xfrm>
          <a:prstGeom prst="rect">
            <a:avLst/>
          </a:prstGeom>
        </p:spPr>
      </p:pic>
      <p:sp>
        <p:nvSpPr>
          <p:cNvPr id="145"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6" name="Urban Growth"/>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Urban Growth</a:t>
            </a:r>
          </a:p>
        </p:txBody>
      </p:sp>
      <p:sp>
        <p:nvSpPr>
          <p:cNvPr id="147" name="Refers to the increase in the number of people living in an urban area over time.…"/>
          <p:cNvSpPr txBox="1">
            <a:spLocks noGrp="1"/>
          </p:cNvSpPr>
          <p:nvPr>
            <p:ph type="body" sz="half" idx="1"/>
          </p:nvPr>
        </p:nvSpPr>
        <p:spPr>
          <a:prstGeom prst="rect">
            <a:avLst/>
          </a:prstGeom>
        </p:spPr>
        <p:txBody>
          <a:bodyPr/>
          <a:lstStyle/>
          <a:p>
            <a:r>
              <a:rPr dirty="0">
                <a:latin typeface="Iowan Old Style Roman" panose="02040602040506020204" pitchFamily="18" charset="77"/>
              </a:rPr>
              <a:t>Refers to the increase in the number of people living in an urban area over time.</a:t>
            </a:r>
          </a:p>
          <a:p>
            <a:r>
              <a:rPr dirty="0">
                <a:latin typeface="Iowan Old Style Roman" panose="02040602040506020204" pitchFamily="18" charset="77"/>
              </a:rPr>
              <a:t>Between 1960 and 2016 the urban population of the world increased from 1.01 billion to 4.03 billion.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shutterstock-226737301.jpg" descr="shutterstock-226737301.jpg"/>
          <p:cNvPicPr>
            <a:picLocks noGrp="1" noChangeAspect="1"/>
          </p:cNvPicPr>
          <p:nvPr>
            <p:ph type="pic" idx="13"/>
          </p:nvPr>
        </p:nvPicPr>
        <p:blipFill>
          <a:blip r:embed="rId2"/>
          <a:srcRect l="24040" r="37018"/>
          <a:stretch>
            <a:fillRect/>
          </a:stretch>
        </p:blipFill>
        <p:spPr>
          <a:xfrm>
            <a:off x="6508749" y="0"/>
            <a:ext cx="6503790" cy="9753601"/>
          </a:xfrm>
          <a:prstGeom prst="rect">
            <a:avLst/>
          </a:prstGeom>
        </p:spPr>
      </p:pic>
      <p:sp>
        <p:nvSpPr>
          <p:cNvPr id="150" name="Line"/>
          <p:cNvSpPr>
            <a:spLocks noGrp="1"/>
          </p:cNvSpPr>
          <p:nvPr>
            <p:ph type="body" idx="14"/>
          </p:nvPr>
        </p:nvSpPr>
        <p:spPr>
          <a:xfrm>
            <a:off x="910166" y="1574800"/>
            <a:ext cx="5397501" cy="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1" name="Urban Sprawl"/>
          <p:cNvSpPr txBox="1">
            <a:spLocks noGrp="1"/>
          </p:cNvSpPr>
          <p:nvPr>
            <p:ph type="title"/>
          </p:nvPr>
        </p:nvSpPr>
        <p:spPr>
          <a:xfrm>
            <a:off x="910166" y="723900"/>
            <a:ext cx="5397501" cy="723900"/>
          </a:xfrm>
          <a:prstGeom prst="rect">
            <a:avLst/>
          </a:prstGeom>
        </p:spPr>
        <p:txBody>
          <a:bodyPr>
            <a:normAutofit fontScale="90000"/>
          </a:bodyPr>
          <a:lstStyle>
            <a:lvl1pPr defTabSz="543305">
              <a:spcBef>
                <a:spcPts val="2100"/>
              </a:spcBef>
              <a:defRPr sz="4836"/>
            </a:lvl1pPr>
          </a:lstStyle>
          <a:p>
            <a:r>
              <a:t>Urban Sprawl</a:t>
            </a:r>
          </a:p>
        </p:txBody>
      </p:sp>
      <p:sp>
        <p:nvSpPr>
          <p:cNvPr id="152" name="Urban sprawl is the low density outward spread of a city mostly through the growth of largely unplanned housing developments. This is seen where newer growth zones continue to expand into the rural urban fringe to take up land once occupied by natural bushland or agriculture. Urban Sprawl can be seen in Perth in suburbs like Banksia Grove, Aveley, Byford and Alkimos."/>
          <p:cNvSpPr txBox="1">
            <a:spLocks noGrp="1"/>
          </p:cNvSpPr>
          <p:nvPr>
            <p:ph type="body" sz="half" idx="1"/>
          </p:nvPr>
        </p:nvSpPr>
        <p:spPr>
          <a:xfrm>
            <a:off x="318624" y="1803400"/>
            <a:ext cx="5989043" cy="7226300"/>
          </a:xfrm>
          <a:prstGeom prst="rect">
            <a:avLst/>
          </a:prstGeom>
        </p:spPr>
        <p:txBody>
          <a:bodyPr/>
          <a:lstStyle/>
          <a:p>
            <a:r>
              <a:rPr dirty="0">
                <a:latin typeface="Iowan Old Style Roman" panose="02040602040506020204" pitchFamily="18" charset="77"/>
              </a:rPr>
              <a:t>Urban sprawl is the low density outward spread of a city mostly through the growth of largely unplanned housing developments. This is seen where newer growth zones continue to expand into the rural urban fringe to take up land once occupied by natural bushland or agriculture. Urban Sprawl can be seen in Perth in suburbs like Banksia Grove, </a:t>
            </a:r>
            <a:r>
              <a:rPr dirty="0" err="1">
                <a:latin typeface="Iowan Old Style Roman" panose="02040602040506020204" pitchFamily="18" charset="77"/>
              </a:rPr>
              <a:t>Aveley</a:t>
            </a:r>
            <a:r>
              <a:rPr dirty="0">
                <a:latin typeface="Iowan Old Style Roman" panose="02040602040506020204" pitchFamily="18" charset="77"/>
              </a:rPr>
              <a:t>, Byford and </a:t>
            </a:r>
            <a:r>
              <a:rPr dirty="0" err="1">
                <a:latin typeface="Iowan Old Style Roman" panose="02040602040506020204" pitchFamily="18" charset="77"/>
              </a:rPr>
              <a:t>Alkimos</a:t>
            </a:r>
            <a:r>
              <a:rPr dirty="0">
                <a:latin typeface="Iowan Old Style Roman" panose="02040602040506020204" pitchFamily="18" charset="77"/>
              </a:rPr>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northbridge-venue-guide-nightcruiser-party-bus.jpg" descr="northbridge-venue-guide-nightcruiser-party-bus.jpg"/>
          <p:cNvPicPr>
            <a:picLocks noGrp="1" noChangeAspect="1"/>
          </p:cNvPicPr>
          <p:nvPr>
            <p:ph type="pic" idx="13"/>
          </p:nvPr>
        </p:nvPicPr>
        <p:blipFill>
          <a:blip r:embed="rId2"/>
          <a:srcRect l="26580" r="31830"/>
          <a:stretch>
            <a:fillRect/>
          </a:stretch>
        </p:blipFill>
        <p:spPr>
          <a:xfrm>
            <a:off x="0" y="0"/>
            <a:ext cx="6438900" cy="9753600"/>
          </a:xfrm>
          <a:prstGeom prst="rect">
            <a:avLst/>
          </a:prstGeom>
        </p:spPr>
      </p:pic>
      <p:sp>
        <p:nvSpPr>
          <p:cNvPr id="155"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6" name="Invasion &amp; Succession"/>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Invasion &amp; Succession</a:t>
            </a:r>
          </a:p>
        </p:txBody>
      </p:sp>
      <p:sp>
        <p:nvSpPr>
          <p:cNvPr id="157" name="Invasion refers to where a new land use (e.g business, commercial, retail) begins to move into an area once dominated by another land use (e.g residential). When this new invading land use begins to dominate this region then succession is said to have occurred."/>
          <p:cNvSpPr txBox="1">
            <a:spLocks noGrp="1"/>
          </p:cNvSpPr>
          <p:nvPr>
            <p:ph type="body" sz="half" idx="1"/>
          </p:nvPr>
        </p:nvSpPr>
        <p:spPr>
          <a:prstGeom prst="rect">
            <a:avLst/>
          </a:prstGeom>
        </p:spPr>
        <p:txBody>
          <a:bodyPr/>
          <a:lstStyle/>
          <a:p>
            <a:r>
              <a:rPr dirty="0">
                <a:latin typeface="Iowan Old Style Roman" panose="02040602040506020204" pitchFamily="18" charset="77"/>
              </a:rPr>
              <a:t>Invasion refers to where a new land use (</a:t>
            </a:r>
            <a:r>
              <a:rPr dirty="0" err="1">
                <a:latin typeface="Iowan Old Style Roman" panose="02040602040506020204" pitchFamily="18" charset="77"/>
              </a:rPr>
              <a:t>e.g</a:t>
            </a:r>
            <a:r>
              <a:rPr dirty="0">
                <a:latin typeface="Iowan Old Style Roman" panose="02040602040506020204" pitchFamily="18" charset="77"/>
              </a:rPr>
              <a:t> business, commercial, retail) begins to move into an area once dominated by another land use (</a:t>
            </a:r>
            <a:r>
              <a:rPr dirty="0" err="1">
                <a:latin typeface="Iowan Old Style Roman" panose="02040602040506020204" pitchFamily="18" charset="77"/>
              </a:rPr>
              <a:t>e.g</a:t>
            </a:r>
            <a:r>
              <a:rPr dirty="0">
                <a:latin typeface="Iowan Old Style Roman" panose="02040602040506020204" pitchFamily="18" charset="77"/>
              </a:rPr>
              <a:t> residential). When this new invading land use begins to dominate this region then succession is said to have occurred.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8810_ho_02_p_2048x1536.jpg" descr="8810_ho_02_p_2048x1536.jpg"/>
          <p:cNvPicPr>
            <a:picLocks noGrp="1" noChangeAspect="1"/>
          </p:cNvPicPr>
          <p:nvPr>
            <p:ph type="pic" idx="13"/>
          </p:nvPr>
        </p:nvPicPr>
        <p:blipFill>
          <a:blip r:embed="rId2"/>
          <a:srcRect l="5175" r="45553"/>
          <a:stretch>
            <a:fillRect/>
          </a:stretch>
        </p:blipFill>
        <p:spPr>
          <a:xfrm>
            <a:off x="6639174" y="0"/>
            <a:ext cx="6407610" cy="9753600"/>
          </a:xfrm>
          <a:prstGeom prst="rect">
            <a:avLst/>
          </a:prstGeom>
        </p:spPr>
      </p:pic>
      <p:sp>
        <p:nvSpPr>
          <p:cNvPr id="160" name="Line"/>
          <p:cNvSpPr>
            <a:spLocks noGrp="1"/>
          </p:cNvSpPr>
          <p:nvPr>
            <p:ph type="body" idx="14"/>
          </p:nvPr>
        </p:nvSpPr>
        <p:spPr>
          <a:xfrm>
            <a:off x="520700" y="1574800"/>
            <a:ext cx="5397500" cy="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1" name="Urban renewal"/>
          <p:cNvSpPr txBox="1">
            <a:spLocks noGrp="1"/>
          </p:cNvSpPr>
          <p:nvPr>
            <p:ph type="title"/>
          </p:nvPr>
        </p:nvSpPr>
        <p:spPr>
          <a:xfrm>
            <a:off x="520700" y="723900"/>
            <a:ext cx="5397500" cy="723900"/>
          </a:xfrm>
          <a:prstGeom prst="rect">
            <a:avLst/>
          </a:prstGeom>
        </p:spPr>
        <p:txBody>
          <a:bodyPr>
            <a:normAutofit fontScale="90000"/>
          </a:bodyPr>
          <a:lstStyle>
            <a:lvl1pPr defTabSz="543305">
              <a:spcBef>
                <a:spcPts val="2100"/>
              </a:spcBef>
              <a:defRPr sz="4836"/>
            </a:lvl1pPr>
          </a:lstStyle>
          <a:p>
            <a:r>
              <a:t>Urban renewal</a:t>
            </a:r>
          </a:p>
        </p:txBody>
      </p:sp>
      <p:sp>
        <p:nvSpPr>
          <p:cNvPr id="162" name="Refers to the redevelopment of under-utilised and often, unattractive areas of a city to produce new residential and commercial opportunities, public space and supporting infrastructure that can highlight the benefits of land use change.…"/>
          <p:cNvSpPr txBox="1">
            <a:spLocks noGrp="1"/>
          </p:cNvSpPr>
          <p:nvPr>
            <p:ph type="body" sz="half" idx="1"/>
          </p:nvPr>
        </p:nvSpPr>
        <p:spPr>
          <a:xfrm>
            <a:off x="520700" y="1803400"/>
            <a:ext cx="5397500" cy="7226300"/>
          </a:xfrm>
          <a:prstGeom prst="rect">
            <a:avLst/>
          </a:prstGeom>
        </p:spPr>
        <p:txBody>
          <a:bodyPr/>
          <a:lstStyle/>
          <a:p>
            <a:r>
              <a:rPr dirty="0">
                <a:latin typeface="Iowan Old Style Roman" panose="02040602040506020204" pitchFamily="18" charset="77"/>
              </a:rPr>
              <a:t>Refers to the redevelopment of </a:t>
            </a:r>
            <a:r>
              <a:rPr dirty="0" err="1">
                <a:latin typeface="Iowan Old Style Roman" panose="02040602040506020204" pitchFamily="18" charset="77"/>
              </a:rPr>
              <a:t>under-utilised</a:t>
            </a:r>
            <a:r>
              <a:rPr dirty="0">
                <a:latin typeface="Iowan Old Style Roman" panose="02040602040506020204" pitchFamily="18" charset="77"/>
              </a:rPr>
              <a:t> and often, unattractive areas of a city to produce new residential and commercial opportunities, public space and supporting infrastructure that can highlight the benefits of land use change.</a:t>
            </a:r>
          </a:p>
          <a:p>
            <a:r>
              <a:rPr dirty="0">
                <a:latin typeface="Iowan Old Style Roman" panose="02040602040506020204" pitchFamily="18" charset="77"/>
              </a:rPr>
              <a:t>This is usually government initiated as was evident with the East Perth Redevelopment Program.</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Hanover-South-Park-web.jpg" descr="Hanover-South-Park-web.jpg"/>
          <p:cNvPicPr>
            <a:picLocks noGrp="1" noChangeAspect="1"/>
          </p:cNvPicPr>
          <p:nvPr>
            <p:ph type="pic" idx="13"/>
          </p:nvPr>
        </p:nvPicPr>
        <p:blipFill>
          <a:blip r:embed="rId2"/>
          <a:srcRect l="13476" r="47079"/>
          <a:stretch>
            <a:fillRect/>
          </a:stretch>
        </p:blipFill>
        <p:spPr>
          <a:xfrm>
            <a:off x="0" y="0"/>
            <a:ext cx="6438900" cy="9753600"/>
          </a:xfrm>
          <a:prstGeom prst="rect">
            <a:avLst/>
          </a:prstGeom>
        </p:spPr>
      </p:pic>
      <p:sp>
        <p:nvSpPr>
          <p:cNvPr id="165"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6" name="Land use competition"/>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Land use competition</a:t>
            </a:r>
          </a:p>
        </p:txBody>
      </p:sp>
      <p:sp>
        <p:nvSpPr>
          <p:cNvPr id="167" name="Is the sorting out process whereby those functions that have the ability to achieve the highest returns will locate where land values are the greatest. Since accessibility is the dominant force it results in competition for this land, thus forcing prices up. The city centre is the most desirable location and land values then tend to decrease with increasing distance from the city centre."/>
          <p:cNvSpPr txBox="1">
            <a:spLocks noGrp="1"/>
          </p:cNvSpPr>
          <p:nvPr>
            <p:ph type="body" sz="half" idx="1"/>
          </p:nvPr>
        </p:nvSpPr>
        <p:spPr>
          <a:prstGeom prst="rect">
            <a:avLst/>
          </a:prstGeom>
        </p:spPr>
        <p:txBody>
          <a:bodyPr/>
          <a:lstStyle/>
          <a:p>
            <a:r>
              <a:rPr dirty="0">
                <a:latin typeface="Iowan Old Style Roman" panose="02040602040506020204" pitchFamily="18" charset="77"/>
              </a:rPr>
              <a:t>Is the sorting out process whereby those functions that have the ability to achieve the highest returns will locate where land values are the greatest. Since accessibility is the dominant force it results in competition for this land, thus forcing prices up. The city </a:t>
            </a:r>
            <a:r>
              <a:rPr dirty="0" err="1">
                <a:latin typeface="Iowan Old Style Roman" panose="02040602040506020204" pitchFamily="18" charset="77"/>
              </a:rPr>
              <a:t>centre</a:t>
            </a:r>
            <a:r>
              <a:rPr dirty="0">
                <a:latin typeface="Iowan Old Style Roman" panose="02040602040506020204" pitchFamily="18" charset="77"/>
              </a:rPr>
              <a:t> is the most desirable location and land values then tend to decrease with increasing distance from the city </a:t>
            </a:r>
            <a:r>
              <a:rPr dirty="0" err="1">
                <a:latin typeface="Iowan Old Style Roman" panose="02040602040506020204" pitchFamily="18" charset="77"/>
              </a:rPr>
              <a:t>centre</a:t>
            </a:r>
            <a:r>
              <a:rPr dirty="0">
                <a:latin typeface="Iowan Old Style Roman" panose="02040602040506020204" pitchFamily="18" charset="77"/>
              </a:rPr>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0052.jpg" descr="IMAG0052.jpg"/>
          <p:cNvPicPr>
            <a:picLocks noGrp="1" noChangeAspect="1"/>
          </p:cNvPicPr>
          <p:nvPr>
            <p:ph type="pic" idx="13"/>
          </p:nvPr>
        </p:nvPicPr>
        <p:blipFill>
          <a:blip r:embed="rId2"/>
          <a:srcRect l="19635" r="35893"/>
          <a:stretch>
            <a:fillRect/>
          </a:stretch>
        </p:blipFill>
        <p:spPr>
          <a:xfrm>
            <a:off x="6502399" y="0"/>
            <a:ext cx="6506409" cy="9753601"/>
          </a:xfrm>
          <a:prstGeom prst="rect">
            <a:avLst/>
          </a:prstGeom>
        </p:spPr>
      </p:pic>
      <p:sp>
        <p:nvSpPr>
          <p:cNvPr id="170" name="Line"/>
          <p:cNvSpPr>
            <a:spLocks noGrp="1"/>
          </p:cNvSpPr>
          <p:nvPr>
            <p:ph type="body" idx="14"/>
          </p:nvPr>
        </p:nvSpPr>
        <p:spPr>
          <a:xfrm>
            <a:off x="527049" y="1574800"/>
            <a:ext cx="5397501"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1" name="Inertia"/>
          <p:cNvSpPr txBox="1">
            <a:spLocks noGrp="1"/>
          </p:cNvSpPr>
          <p:nvPr>
            <p:ph type="title"/>
          </p:nvPr>
        </p:nvSpPr>
        <p:spPr>
          <a:xfrm>
            <a:off x="527049" y="723900"/>
            <a:ext cx="5397501" cy="723901"/>
          </a:xfrm>
          <a:prstGeom prst="rect">
            <a:avLst/>
          </a:prstGeom>
        </p:spPr>
        <p:txBody>
          <a:bodyPr>
            <a:normAutofit fontScale="90000"/>
          </a:bodyPr>
          <a:lstStyle>
            <a:lvl1pPr defTabSz="543305">
              <a:spcBef>
                <a:spcPts val="2100"/>
              </a:spcBef>
              <a:defRPr sz="4836"/>
            </a:lvl1pPr>
          </a:lstStyle>
          <a:p>
            <a:r>
              <a:t>Inertia</a:t>
            </a:r>
          </a:p>
        </p:txBody>
      </p:sp>
      <p:sp>
        <p:nvSpPr>
          <p:cNvPr id="172" name="The tendency for functions to resist change by remaining in their original location even though their initial reasons for location are no longer important. This process may produce a static land use pattern where there is very little change often caused by the high costs of relocation and the reluctance or lack of necessity to change.…"/>
          <p:cNvSpPr txBox="1">
            <a:spLocks noGrp="1"/>
          </p:cNvSpPr>
          <p:nvPr>
            <p:ph type="body" sz="half" idx="1"/>
          </p:nvPr>
        </p:nvSpPr>
        <p:spPr>
          <a:xfrm>
            <a:off x="295926" y="1803400"/>
            <a:ext cx="5859748" cy="7748434"/>
          </a:xfrm>
          <a:prstGeom prst="rect">
            <a:avLst/>
          </a:prstGeom>
        </p:spPr>
        <p:txBody>
          <a:bodyPr/>
          <a:lstStyle/>
          <a:p>
            <a:r>
              <a:rPr dirty="0">
                <a:latin typeface="Iowan Old Style Roman" panose="02040602040506020204" pitchFamily="18" charset="77"/>
              </a:rPr>
              <a:t>The tendency for functions to resist change by remaining in their original location even though their initial reasons for location are no longer important. This process may produce a static land use pattern where there is very little change often caused by the high costs of relocation and the reluctance or lack of necessity to change.</a:t>
            </a:r>
          </a:p>
          <a:p>
            <a:r>
              <a:rPr dirty="0">
                <a:latin typeface="Iowan Old Style Roman" panose="02040602040506020204" pitchFamily="18" charset="77"/>
              </a:rPr>
              <a:t>The Greek Orthodox Church in Northbridge was once central to a </a:t>
            </a:r>
            <a:r>
              <a:rPr lang="en-AU" dirty="0">
                <a:latin typeface="Iowan Old Style Roman" panose="02040602040506020204" pitchFamily="18" charset="77"/>
              </a:rPr>
              <a:t>Greek</a:t>
            </a:r>
            <a:r>
              <a:rPr dirty="0">
                <a:latin typeface="Iowan Old Style Roman" panose="02040602040506020204" pitchFamily="18" charset="77"/>
              </a:rPr>
              <a:t> community that lived in close proximity.</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656</Words>
  <Application>Microsoft Macintosh PowerPoint</Application>
  <PresentationFormat>Custom</PresentationFormat>
  <Paragraphs>30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Baskerville</vt:lpstr>
      <vt:lpstr>DIN Alternate</vt:lpstr>
      <vt:lpstr>DIN Condensed</vt:lpstr>
      <vt:lpstr>Helvetica</vt:lpstr>
      <vt:lpstr>Helvetica Neue</vt:lpstr>
      <vt:lpstr>Iowan Old Style</vt:lpstr>
      <vt:lpstr>Iowan Old Style Roman</vt:lpstr>
      <vt:lpstr>Zapf Dingbats</vt:lpstr>
      <vt:lpstr>New_Template9</vt:lpstr>
      <vt:lpstr>atAR GEOGRAPHY 4.1</vt:lpstr>
      <vt:lpstr>Syllabus points</vt:lpstr>
      <vt:lpstr>Urbanisation</vt:lpstr>
      <vt:lpstr>Urban Growth</vt:lpstr>
      <vt:lpstr>Urban Sprawl</vt:lpstr>
      <vt:lpstr>Invasion &amp; Succession</vt:lpstr>
      <vt:lpstr>Urban renewal</vt:lpstr>
      <vt:lpstr>Land use competition</vt:lpstr>
      <vt:lpstr>Inertia</vt:lpstr>
      <vt:lpstr>Agglomeration </vt:lpstr>
      <vt:lpstr>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atAR GEOGRAPHY 4.1</dc:title>
  <cp:lastModifiedBy>Kim Wade-Wear</cp:lastModifiedBy>
  <cp:revision>1</cp:revision>
  <dcterms:modified xsi:type="dcterms:W3CDTF">2020-01-16T06:21:25Z</dcterms:modified>
</cp:coreProperties>
</file>